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9" r:id="rId3"/>
    <p:sldId id="282" r:id="rId4"/>
    <p:sldId id="261" r:id="rId5"/>
    <p:sldId id="284" r:id="rId6"/>
    <p:sldId id="270" r:id="rId7"/>
    <p:sldId id="425" r:id="rId8"/>
    <p:sldId id="283" r:id="rId9"/>
    <p:sldId id="271" r:id="rId10"/>
    <p:sldId id="272" r:id="rId11"/>
    <p:sldId id="273" r:id="rId12"/>
    <p:sldId id="274" r:id="rId13"/>
    <p:sldId id="275" r:id="rId14"/>
    <p:sldId id="286" r:id="rId15"/>
    <p:sldId id="279" r:id="rId16"/>
    <p:sldId id="276" r:id="rId17"/>
    <p:sldId id="426" r:id="rId18"/>
    <p:sldId id="269" r:id="rId19"/>
    <p:sldId id="277" r:id="rId20"/>
    <p:sldId id="285" r:id="rId21"/>
  </p:sldIdLst>
  <p:sldSz cx="12192000" cy="6858000"/>
  <p:notesSz cx="6797675" cy="9929813"/>
  <p:defaultTextStyle>
    <a:defPPr>
      <a:defRPr lang="en-A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26"/>
    <p:restoredTop sz="93842" autoAdjust="0"/>
  </p:normalViewPr>
  <p:slideViewPr>
    <p:cSldViewPr snapToGrid="0" snapToObjects="1" showGuides="1">
      <p:cViewPr varScale="1">
        <p:scale>
          <a:sx n="115" d="100"/>
          <a:sy n="115" d="100"/>
        </p:scale>
        <p:origin x="92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houpi5:Desktop:correlation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Sex</a:t>
            </a:r>
            <a:r>
              <a:rPr lang="en-US" baseline="0" dirty="0"/>
              <a:t> Ratio</a:t>
            </a:r>
            <a:endParaRPr lang="en-US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explosion val="3"/>
          <c:dLbls>
            <c:dLbl>
              <c:idx val="0"/>
              <c:layout>
                <c:manualLayout>
                  <c:x val="-0.17144759578531615"/>
                  <c:y val="-3.6352093951148553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51,3%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44-4972-8489-13A368A574FF}"/>
                </c:ext>
              </c:extLst>
            </c:dLbl>
            <c:dLbl>
              <c:idx val="1"/>
              <c:layout>
                <c:manualLayout>
                  <c:x val="0.15924722940404579"/>
                  <c:y val="-2.0535457347881668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48,7%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44-4972-8489-13A368A574F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51.3</c:v>
                </c:pt>
                <c:pt idx="1">
                  <c:v>48.7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44-4972-8489-13A368A574F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75000"/>
        </a:schemeClr>
      </a:solidFill>
    </a:ln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56471833462947"/>
          <c:y val="2.0647236704067692E-2"/>
          <c:w val="0.71798289064794152"/>
          <c:h val="0.7647342868330067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28575">
              <a:noFill/>
            </a:ln>
            <a:effectLst/>
          </c:spPr>
          <c:marker>
            <c:symbol val="circle"/>
            <c:size val="3"/>
            <c:spPr>
              <a:solidFill>
                <a:srgbClr val="C0504D"/>
              </a:solidFill>
              <a:ln>
                <a:solidFill>
                  <a:schemeClr val="accent2"/>
                </a:solidFill>
                <a:prstDash val="solid"/>
              </a:ln>
              <a:effectLst/>
            </c:spPr>
          </c:marker>
          <c:xVal>
            <c:numRef>
              <c:f>'Tests de corrélation_HID1'!$D$1:$D$75</c:f>
              <c:numCache>
                <c:formatCode>General</c:formatCode>
                <c:ptCount val="75"/>
                <c:pt idx="0">
                  <c:v>10500</c:v>
                </c:pt>
                <c:pt idx="1">
                  <c:v>5150</c:v>
                </c:pt>
                <c:pt idx="2">
                  <c:v>5150</c:v>
                </c:pt>
                <c:pt idx="3">
                  <c:v>8500</c:v>
                </c:pt>
                <c:pt idx="4">
                  <c:v>6160</c:v>
                </c:pt>
                <c:pt idx="5">
                  <c:v>2000</c:v>
                </c:pt>
                <c:pt idx="6">
                  <c:v>6500</c:v>
                </c:pt>
                <c:pt idx="7">
                  <c:v>2500</c:v>
                </c:pt>
                <c:pt idx="8">
                  <c:v>2360</c:v>
                </c:pt>
                <c:pt idx="9">
                  <c:v>5000</c:v>
                </c:pt>
                <c:pt idx="10">
                  <c:v>3550</c:v>
                </c:pt>
                <c:pt idx="11">
                  <c:v>10000</c:v>
                </c:pt>
                <c:pt idx="12">
                  <c:v>9500</c:v>
                </c:pt>
                <c:pt idx="13">
                  <c:v>5370</c:v>
                </c:pt>
                <c:pt idx="14">
                  <c:v>5170</c:v>
                </c:pt>
                <c:pt idx="15">
                  <c:v>11200</c:v>
                </c:pt>
                <c:pt idx="16">
                  <c:v>8000</c:v>
                </c:pt>
                <c:pt idx="17">
                  <c:v>3110</c:v>
                </c:pt>
                <c:pt idx="18">
                  <c:v>3000</c:v>
                </c:pt>
                <c:pt idx="19">
                  <c:v>10000</c:v>
                </c:pt>
                <c:pt idx="20">
                  <c:v>2400</c:v>
                </c:pt>
                <c:pt idx="21">
                  <c:v>10000</c:v>
                </c:pt>
                <c:pt idx="22">
                  <c:v>12000</c:v>
                </c:pt>
                <c:pt idx="23">
                  <c:v>7500</c:v>
                </c:pt>
                <c:pt idx="24">
                  <c:v>4500</c:v>
                </c:pt>
                <c:pt idx="25">
                  <c:v>12200</c:v>
                </c:pt>
                <c:pt idx="26">
                  <c:v>10750</c:v>
                </c:pt>
                <c:pt idx="27">
                  <c:v>4950</c:v>
                </c:pt>
                <c:pt idx="28">
                  <c:v>4750</c:v>
                </c:pt>
                <c:pt idx="29">
                  <c:v>8500</c:v>
                </c:pt>
                <c:pt idx="30">
                  <c:v>11800</c:v>
                </c:pt>
                <c:pt idx="31">
                  <c:v>6000</c:v>
                </c:pt>
                <c:pt idx="32">
                  <c:v>3550</c:v>
                </c:pt>
                <c:pt idx="33">
                  <c:v>3000</c:v>
                </c:pt>
                <c:pt idx="34">
                  <c:v>4000</c:v>
                </c:pt>
                <c:pt idx="35">
                  <c:v>10000</c:v>
                </c:pt>
                <c:pt idx="36">
                  <c:v>6000</c:v>
                </c:pt>
                <c:pt idx="37">
                  <c:v>4000</c:v>
                </c:pt>
                <c:pt idx="38">
                  <c:v>9750</c:v>
                </c:pt>
                <c:pt idx="39">
                  <c:v>4000</c:v>
                </c:pt>
                <c:pt idx="40">
                  <c:v>6500</c:v>
                </c:pt>
                <c:pt idx="41">
                  <c:v>4750</c:v>
                </c:pt>
                <c:pt idx="42">
                  <c:v>5000</c:v>
                </c:pt>
                <c:pt idx="43">
                  <c:v>7180</c:v>
                </c:pt>
                <c:pt idx="44">
                  <c:v>7000</c:v>
                </c:pt>
                <c:pt idx="45">
                  <c:v>5600</c:v>
                </c:pt>
                <c:pt idx="46">
                  <c:v>6500</c:v>
                </c:pt>
                <c:pt idx="47">
                  <c:v>4150</c:v>
                </c:pt>
                <c:pt idx="48">
                  <c:v>5450</c:v>
                </c:pt>
                <c:pt idx="49">
                  <c:v>18000</c:v>
                </c:pt>
                <c:pt idx="50">
                  <c:v>16750</c:v>
                </c:pt>
                <c:pt idx="51">
                  <c:v>3150</c:v>
                </c:pt>
                <c:pt idx="52">
                  <c:v>3450</c:v>
                </c:pt>
                <c:pt idx="53">
                  <c:v>8000</c:v>
                </c:pt>
                <c:pt idx="54">
                  <c:v>8000</c:v>
                </c:pt>
                <c:pt idx="55">
                  <c:v>3000</c:v>
                </c:pt>
                <c:pt idx="56">
                  <c:v>3150</c:v>
                </c:pt>
                <c:pt idx="57">
                  <c:v>9370</c:v>
                </c:pt>
                <c:pt idx="58">
                  <c:v>6000</c:v>
                </c:pt>
                <c:pt idx="59">
                  <c:v>10450</c:v>
                </c:pt>
                <c:pt idx="60">
                  <c:v>10450</c:v>
                </c:pt>
                <c:pt idx="61">
                  <c:v>4000</c:v>
                </c:pt>
                <c:pt idx="62">
                  <c:v>4750</c:v>
                </c:pt>
                <c:pt idx="63">
                  <c:v>3150</c:v>
                </c:pt>
                <c:pt idx="64">
                  <c:v>6300</c:v>
                </c:pt>
                <c:pt idx="65">
                  <c:v>8000</c:v>
                </c:pt>
                <c:pt idx="66">
                  <c:v>8120</c:v>
                </c:pt>
                <c:pt idx="67">
                  <c:v>6000</c:v>
                </c:pt>
                <c:pt idx="68">
                  <c:v>5750</c:v>
                </c:pt>
                <c:pt idx="69">
                  <c:v>3200</c:v>
                </c:pt>
                <c:pt idx="70">
                  <c:v>9000</c:v>
                </c:pt>
                <c:pt idx="71">
                  <c:v>5000</c:v>
                </c:pt>
                <c:pt idx="72">
                  <c:v>3700</c:v>
                </c:pt>
                <c:pt idx="73">
                  <c:v>4680</c:v>
                </c:pt>
                <c:pt idx="74">
                  <c:v>5370</c:v>
                </c:pt>
              </c:numCache>
            </c:numRef>
          </c:xVal>
          <c:yVal>
            <c:numRef>
              <c:f>'Tests de corrélation_HID1'!$E$1:$E$75</c:f>
              <c:numCache>
                <c:formatCode>General</c:formatCode>
                <c:ptCount val="75"/>
                <c:pt idx="0">
                  <c:v>10000</c:v>
                </c:pt>
                <c:pt idx="1">
                  <c:v>5150</c:v>
                </c:pt>
                <c:pt idx="2">
                  <c:v>5150</c:v>
                </c:pt>
                <c:pt idx="3">
                  <c:v>8500</c:v>
                </c:pt>
                <c:pt idx="4">
                  <c:v>6000</c:v>
                </c:pt>
                <c:pt idx="5">
                  <c:v>2160</c:v>
                </c:pt>
                <c:pt idx="6">
                  <c:v>6300</c:v>
                </c:pt>
                <c:pt idx="7">
                  <c:v>3000</c:v>
                </c:pt>
                <c:pt idx="8">
                  <c:v>2360</c:v>
                </c:pt>
                <c:pt idx="9">
                  <c:v>5000</c:v>
                </c:pt>
                <c:pt idx="10">
                  <c:v>3450</c:v>
                </c:pt>
                <c:pt idx="11">
                  <c:v>10000</c:v>
                </c:pt>
                <c:pt idx="12">
                  <c:v>9000</c:v>
                </c:pt>
                <c:pt idx="13">
                  <c:v>4500</c:v>
                </c:pt>
                <c:pt idx="14">
                  <c:v>5000</c:v>
                </c:pt>
                <c:pt idx="15">
                  <c:v>11000</c:v>
                </c:pt>
                <c:pt idx="16">
                  <c:v>8000</c:v>
                </c:pt>
                <c:pt idx="17">
                  <c:v>3350</c:v>
                </c:pt>
                <c:pt idx="18">
                  <c:v>2800</c:v>
                </c:pt>
                <c:pt idx="19">
                  <c:v>9500</c:v>
                </c:pt>
                <c:pt idx="20">
                  <c:v>2500</c:v>
                </c:pt>
                <c:pt idx="21">
                  <c:v>9500</c:v>
                </c:pt>
                <c:pt idx="22">
                  <c:v>12000</c:v>
                </c:pt>
                <c:pt idx="23">
                  <c:v>9000</c:v>
                </c:pt>
                <c:pt idx="24">
                  <c:v>5000</c:v>
                </c:pt>
                <c:pt idx="25">
                  <c:v>11200</c:v>
                </c:pt>
                <c:pt idx="26">
                  <c:v>10000</c:v>
                </c:pt>
                <c:pt idx="27">
                  <c:v>5300</c:v>
                </c:pt>
                <c:pt idx="28">
                  <c:v>5520</c:v>
                </c:pt>
                <c:pt idx="29">
                  <c:v>8500</c:v>
                </c:pt>
                <c:pt idx="30">
                  <c:v>11000</c:v>
                </c:pt>
                <c:pt idx="31">
                  <c:v>6000</c:v>
                </c:pt>
                <c:pt idx="32">
                  <c:v>4000</c:v>
                </c:pt>
                <c:pt idx="33">
                  <c:v>3150</c:v>
                </c:pt>
                <c:pt idx="34">
                  <c:v>4000</c:v>
                </c:pt>
                <c:pt idx="35">
                  <c:v>9500</c:v>
                </c:pt>
                <c:pt idx="36">
                  <c:v>6000</c:v>
                </c:pt>
                <c:pt idx="37">
                  <c:v>5500</c:v>
                </c:pt>
                <c:pt idx="38">
                  <c:v>9370</c:v>
                </c:pt>
                <c:pt idx="39">
                  <c:v>3500</c:v>
                </c:pt>
                <c:pt idx="40">
                  <c:v>6000</c:v>
                </c:pt>
                <c:pt idx="41">
                  <c:v>5000</c:v>
                </c:pt>
                <c:pt idx="42">
                  <c:v>5000</c:v>
                </c:pt>
                <c:pt idx="43">
                  <c:v>7100</c:v>
                </c:pt>
                <c:pt idx="44">
                  <c:v>8500</c:v>
                </c:pt>
                <c:pt idx="45">
                  <c:v>5600</c:v>
                </c:pt>
                <c:pt idx="46">
                  <c:v>6500</c:v>
                </c:pt>
                <c:pt idx="47">
                  <c:v>4000</c:v>
                </c:pt>
                <c:pt idx="48">
                  <c:v>5000</c:v>
                </c:pt>
                <c:pt idx="49">
                  <c:v>18000</c:v>
                </c:pt>
                <c:pt idx="50">
                  <c:v>17000</c:v>
                </c:pt>
                <c:pt idx="51">
                  <c:v>3550</c:v>
                </c:pt>
                <c:pt idx="52">
                  <c:v>3550</c:v>
                </c:pt>
                <c:pt idx="53">
                  <c:v>8500</c:v>
                </c:pt>
                <c:pt idx="54">
                  <c:v>8000</c:v>
                </c:pt>
                <c:pt idx="55">
                  <c:v>3000</c:v>
                </c:pt>
                <c:pt idx="56">
                  <c:v>3000</c:v>
                </c:pt>
                <c:pt idx="57">
                  <c:v>9370</c:v>
                </c:pt>
                <c:pt idx="58">
                  <c:v>6000</c:v>
                </c:pt>
                <c:pt idx="59">
                  <c:v>10600</c:v>
                </c:pt>
                <c:pt idx="60">
                  <c:v>10450</c:v>
                </c:pt>
                <c:pt idx="61">
                  <c:v>3500</c:v>
                </c:pt>
                <c:pt idx="62">
                  <c:v>4750</c:v>
                </c:pt>
                <c:pt idx="63">
                  <c:v>2670</c:v>
                </c:pt>
                <c:pt idx="64">
                  <c:v>6000</c:v>
                </c:pt>
                <c:pt idx="65">
                  <c:v>8000</c:v>
                </c:pt>
                <c:pt idx="66">
                  <c:v>8000</c:v>
                </c:pt>
                <c:pt idx="67">
                  <c:v>6000</c:v>
                </c:pt>
                <c:pt idx="68">
                  <c:v>6000</c:v>
                </c:pt>
                <c:pt idx="69">
                  <c:v>3200</c:v>
                </c:pt>
                <c:pt idx="70">
                  <c:v>8000</c:v>
                </c:pt>
                <c:pt idx="71">
                  <c:v>5300</c:v>
                </c:pt>
                <c:pt idx="72">
                  <c:v>3650</c:v>
                </c:pt>
                <c:pt idx="73">
                  <c:v>4680</c:v>
                </c:pt>
                <c:pt idx="74">
                  <c:v>5370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BE2-45DC-967A-9997635CB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616064"/>
        <c:axId val="165725312"/>
      </c:scatterChart>
      <c:valAx>
        <c:axId val="144616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1">
                    <a:latin typeface="Arial"/>
                    <a:ea typeface="Arial"/>
                    <a:cs typeface="Arial"/>
                  </a:defRPr>
                </a:pPr>
                <a:r>
                  <a:rPr lang="fr-FR" dirty="0"/>
                  <a:t>Frequency</a:t>
                </a:r>
                <a:r>
                  <a:rPr lang="fr-FR" baseline="0" dirty="0"/>
                  <a:t> of the tinnitus</a:t>
                </a:r>
                <a:r>
                  <a:rPr lang="fr-FR" dirty="0"/>
                  <a:t> (Hz)</a:t>
                </a:r>
              </a:p>
            </c:rich>
          </c:tx>
          <c:overlay val="0"/>
        </c:title>
        <c:numFmt formatCode="General" sourceLinked="0"/>
        <c:majorTickMark val="cross"/>
        <c:minorTickMark val="none"/>
        <c:tickLblPos val="nextTo"/>
        <c:txPr>
          <a:bodyPr rot="0" vert="horz"/>
          <a:lstStyle/>
          <a:p>
            <a:pPr>
              <a:defRPr sz="700"/>
            </a:pPr>
            <a:endParaRPr lang="fr-FR"/>
          </a:p>
        </c:txPr>
        <c:crossAx val="165725312"/>
        <c:crosses val="autoZero"/>
        <c:crossBetween val="midCat"/>
      </c:valAx>
      <c:valAx>
        <c:axId val="16572531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800" b="1">
                    <a:latin typeface="Arial"/>
                    <a:ea typeface="Arial"/>
                    <a:cs typeface="Arial"/>
                  </a:defRPr>
                </a:pPr>
                <a:r>
                  <a:rPr lang="fr-FR" dirty="0"/>
                  <a:t>Frequency of the Scotome (Hz)</a:t>
                </a:r>
              </a:p>
            </c:rich>
          </c:tx>
          <c:overlay val="0"/>
        </c:title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700"/>
            </a:pPr>
            <a:endParaRPr lang="fr-FR"/>
          </a:p>
        </c:txPr>
        <c:crossAx val="144616064"/>
        <c:crosses val="autoZero"/>
        <c:crossBetween val="midCat"/>
      </c:valAx>
      <c:spPr>
        <a:ln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00" b="1" i="0" u="none" strike="noStrike" kern="1200" spc="10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fr-FR" sz="1100" i="1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Localisation</a:t>
            </a:r>
            <a:r>
              <a:rPr lang="fr-FR" sz="1100" i="1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of the tinnitus in a High </a:t>
            </a:r>
            <a:r>
              <a:rPr lang="fr-FR" sz="1100" i="1" baseline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Definition</a:t>
            </a:r>
            <a:r>
              <a:rPr lang="fr-FR" sz="1100" i="1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fr-FR" sz="1100" i="1" baseline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Audiometry</a:t>
            </a:r>
            <a:endParaRPr lang="fr-FR" sz="1100" i="1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Localisation de l'acouphène dans une audiométrie HD.
</c:v>
                </c:pt>
              </c:strCache>
            </c:strRef>
          </c:tx>
          <c:spPr>
            <a:solidFill>
              <a:schemeClr val="accent5"/>
            </a:solidFill>
          </c:spPr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41DF-4291-A9DF-3A4962835499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41DF-4291-A9DF-3A496283549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41DF-4291-A9DF-3A496283549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00" dirty="0"/>
                      <a:t>62,1 %</a:t>
                    </a:r>
                    <a:endParaRPr lang="en-US" sz="1100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DF-4291-A9DF-3A496283549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00" dirty="0"/>
                      <a:t>19,7 %</a:t>
                    </a:r>
                    <a:endParaRPr lang="en-US" sz="1100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DF-4291-A9DF-3A4962835499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dirty="0"/>
                      <a:t>18,2 %</a:t>
                    </a:r>
                    <a:endParaRPr lang="en-US" sz="11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DF-4291-A9DF-3A49628354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Micro-scotome</c:v>
                </c:pt>
                <c:pt idx="1">
                  <c:v>Micro-pente</c:v>
                </c:pt>
                <c:pt idx="2">
                  <c:v>Autre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62.1</c:v>
                </c:pt>
                <c:pt idx="1">
                  <c:v>19.7</c:v>
                </c:pt>
                <c:pt idx="2">
                  <c:v>18.2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DF-4291-A9DF-3A4962835499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[Etude acouphène (8).xlsx]Feuil2!Tableau croisé dynamique1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20796009400343013"/>
          <c:y val="0.134356042640046"/>
          <c:w val="0.60512568259264032"/>
          <c:h val="0.82332172956593996"/>
        </c:manualLayout>
      </c:layout>
      <c:pieChart>
        <c:varyColors val="1"/>
        <c:ser>
          <c:idx val="0"/>
          <c:order val="0"/>
          <c:tx>
            <c:strRef>
              <c:f>Feuil2!$B$3</c:f>
              <c:strCache>
                <c:ptCount val="1"/>
                <c:pt idx="0">
                  <c:v>Total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2-8DE6-4960-84DE-9244E5074F9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solidFill>
                  <a:schemeClr val="accent1">
                    <a:alpha val="91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0-3231-40FB-A23D-23C1C17643E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E6-4960-84DE-9244E5074F92}"/>
                </c:ext>
              </c:extLst>
            </c:dLbl>
            <c:dLbl>
              <c:idx val="1"/>
              <c:layout>
                <c:manualLayout>
                  <c:x val="-0.22592308449792806"/>
                  <c:y val="4.0972212670554578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dirty="0"/>
                      <a:t>Correction alone
35%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53-4FDE-A026-4C5D7CF36ADB}"/>
                </c:ext>
              </c:extLst>
            </c:dLbl>
            <c:dLbl>
              <c:idx val="2"/>
              <c:layout>
                <c:manualLayout>
                  <c:x val="0.22215523374290089"/>
                  <c:y val="-0.1336179921324824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dirty="0"/>
                      <a:t>Correction+ </a:t>
                    </a:r>
                    <a:r>
                      <a:rPr lang="en-US" dirty="0" err="1"/>
                      <a:t>coloured</a:t>
                    </a:r>
                    <a:r>
                      <a:rPr lang="en-US" baseline="0" dirty="0"/>
                      <a:t> </a:t>
                    </a:r>
                    <a:r>
                      <a:rPr lang="en-US" dirty="0"/>
                      <a:t>noise</a:t>
                    </a:r>
                    <a:r>
                      <a:rPr lang="en-US" baseline="0" dirty="0"/>
                      <a:t> </a:t>
                    </a:r>
                    <a:r>
                      <a:rPr lang="en-US" dirty="0"/>
                      <a:t>
60%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31-40FB-A23D-23C1C17643E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31-40FB-A23D-23C1C17643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Feuil2!$A$4:$A$8</c:f>
              <c:strCache>
                <c:ptCount val="4"/>
                <c:pt idx="0">
                  <c:v>BC seul</c:v>
                </c:pt>
                <c:pt idx="1">
                  <c:v>Correction seule</c:v>
                </c:pt>
                <c:pt idx="2">
                  <c:v>Correction+BC</c:v>
                </c:pt>
                <c:pt idx="3">
                  <c:v>(vide)</c:v>
                </c:pt>
              </c:strCache>
            </c:strRef>
          </c:cat>
          <c:val>
            <c:numRef>
              <c:f>Feuil2!$B$4:$B$8</c:f>
              <c:numCache>
                <c:formatCode>General</c:formatCode>
                <c:ptCount val="4"/>
                <c:pt idx="0">
                  <c:v>3</c:v>
                </c:pt>
                <c:pt idx="1">
                  <c:v>22</c:v>
                </c:pt>
                <c:pt idx="2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6B-4F16-B7D6-9CCF89444E7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057441456857869E-2"/>
          <c:y val="8.5161999825652604E-2"/>
          <c:w val="0.88094725758982539"/>
          <c:h val="0.82967600034869482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92AC-4781-A2BB-E190B90898C6}"/>
              </c:ext>
            </c:extLst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AC-4781-A2BB-E190B9089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2EAF-4892-957A-6B6FACDC0777}"/>
              </c:ext>
            </c:extLst>
          </c:dPt>
          <c:dLbls>
            <c:dLbl>
              <c:idx val="0"/>
              <c:layout>
                <c:manualLayout>
                  <c:x val="-0.23693032803517783"/>
                  <c:y val="0.1295197488806219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42,13 %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EAF-4892-957A-6B6FACDC0777}"/>
                </c:ext>
              </c:extLst>
            </c:dLbl>
            <c:dLbl>
              <c:idx val="1"/>
              <c:layout>
                <c:manualLayout>
                  <c:x val="0.27876139500019598"/>
                  <c:y val="-0.1205913863528653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51,14 %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EAF-4892-957A-6B6FACDC077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 6,73 %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EAF-4892-957A-6B6FACDC07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42.13</c:v>
                </c:pt>
                <c:pt idx="1">
                  <c:v>51.14</c:v>
                </c:pt>
                <c:pt idx="2">
                  <c:v>6.73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AF-4892-957A-6B6FACDC0777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GRADE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C4F6-47D5-BDB5-A2626E157B4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C4F6-47D5-BDB5-A2626E157B4A}"/>
              </c:ext>
            </c:extLst>
          </c:dPt>
          <c:cat>
            <c:strRef>
              <c:f>Feuil1!$A$2:$A$3</c:f>
              <c:strCache>
                <c:ptCount val="2"/>
                <c:pt idx="0">
                  <c:v>Catégorie 1</c:v>
                </c:pt>
                <c:pt idx="1">
                  <c:v>Catégorie 2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34.25</c:v>
                </c:pt>
                <c:pt idx="1">
                  <c:v>18.95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F6-47D5-BDB5-A2626E157B4A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  GRADE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6-C4F6-47D5-BDB5-A2626E157B4A}"/>
              </c:ext>
            </c:extLst>
          </c:dPt>
          <c:cat>
            <c:strRef>
              <c:f>Feuil1!$A$2:$A$3</c:f>
              <c:strCache>
                <c:ptCount val="2"/>
                <c:pt idx="0">
                  <c:v>Catégorie 1</c:v>
                </c:pt>
                <c:pt idx="1">
                  <c:v>Catégorie 2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33.5</c:v>
                </c:pt>
                <c:pt idx="1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4F6-47D5-BDB5-A2626E157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36062976"/>
        <c:axId val="236064768"/>
      </c:barChart>
      <c:catAx>
        <c:axId val="23606297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236064768"/>
        <c:crosses val="autoZero"/>
        <c:auto val="1"/>
        <c:lblAlgn val="ctr"/>
        <c:lblOffset val="100"/>
        <c:noMultiLvlLbl val="0"/>
      </c:catAx>
      <c:valAx>
        <c:axId val="2360647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crossAx val="236062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82" cy="497041"/>
          </a:xfrm>
          <a:prstGeom prst="rect">
            <a:avLst/>
          </a:prstGeom>
        </p:spPr>
        <p:txBody>
          <a:bodyPr vert="horz" lIns="90441" tIns="45221" rIns="90441" bIns="4522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927" y="0"/>
            <a:ext cx="2946182" cy="497041"/>
          </a:xfrm>
          <a:prstGeom prst="rect">
            <a:avLst/>
          </a:prstGeom>
        </p:spPr>
        <p:txBody>
          <a:bodyPr vert="horz" lIns="90441" tIns="45221" rIns="90441" bIns="45221" rtlCol="0"/>
          <a:lstStyle>
            <a:lvl1pPr algn="r">
              <a:defRPr sz="1200"/>
            </a:lvl1pPr>
          </a:lstStyle>
          <a:p>
            <a:fld id="{EDC0ABBB-B001-4FF5-9906-9FD9B081E175}" type="datetimeFigureOut">
              <a:rPr lang="fr-FR" smtClean="0"/>
              <a:t>10/01/2023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2773"/>
            <a:ext cx="2946182" cy="497041"/>
          </a:xfrm>
          <a:prstGeom prst="rect">
            <a:avLst/>
          </a:prstGeom>
        </p:spPr>
        <p:txBody>
          <a:bodyPr vert="horz" lIns="90441" tIns="45221" rIns="90441" bIns="4522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927" y="9432773"/>
            <a:ext cx="2946182" cy="497041"/>
          </a:xfrm>
          <a:prstGeom prst="rect">
            <a:avLst/>
          </a:prstGeom>
        </p:spPr>
        <p:txBody>
          <a:bodyPr vert="horz" lIns="90441" tIns="45221" rIns="90441" bIns="45221" rtlCol="0" anchor="b"/>
          <a:lstStyle>
            <a:lvl1pPr algn="r">
              <a:defRPr sz="1200"/>
            </a:lvl1pPr>
          </a:lstStyle>
          <a:p>
            <a:fld id="{3586154B-D7C7-45D5-8079-B034BBD8B1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963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215"/>
          </a:xfrm>
          <a:prstGeom prst="rect">
            <a:avLst/>
          </a:prstGeom>
        </p:spPr>
        <p:txBody>
          <a:bodyPr vert="horz" lIns="95579" tIns="47789" rIns="95579" bIns="47789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2" y="2"/>
            <a:ext cx="2945659" cy="498215"/>
          </a:xfrm>
          <a:prstGeom prst="rect">
            <a:avLst/>
          </a:prstGeom>
        </p:spPr>
        <p:txBody>
          <a:bodyPr vert="horz" lIns="95579" tIns="47789" rIns="95579" bIns="47789" rtlCol="0"/>
          <a:lstStyle>
            <a:lvl1pPr algn="r">
              <a:defRPr sz="1300"/>
            </a:lvl1pPr>
          </a:lstStyle>
          <a:p>
            <a:fld id="{CC5E9EFB-2F60-4776-8F89-5FC16A04D66E}" type="datetimeFigureOut">
              <a:rPr lang="fr-FR" smtClean="0"/>
              <a:t>10/01/2023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9" tIns="47789" rIns="95579" bIns="47789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8723"/>
            <a:ext cx="5438140" cy="3909863"/>
          </a:xfrm>
          <a:prstGeom prst="rect">
            <a:avLst/>
          </a:prstGeom>
        </p:spPr>
        <p:txBody>
          <a:bodyPr vert="horz" lIns="95579" tIns="47789" rIns="95579" bIns="47789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5659" cy="498214"/>
          </a:xfrm>
          <a:prstGeom prst="rect">
            <a:avLst/>
          </a:prstGeom>
        </p:spPr>
        <p:txBody>
          <a:bodyPr vert="horz" lIns="95579" tIns="47789" rIns="95579" bIns="47789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2" y="9431600"/>
            <a:ext cx="2945659" cy="498214"/>
          </a:xfrm>
          <a:prstGeom prst="rect">
            <a:avLst/>
          </a:prstGeom>
        </p:spPr>
        <p:txBody>
          <a:bodyPr vert="horz" lIns="95579" tIns="47789" rIns="95579" bIns="47789" rtlCol="0" anchor="b"/>
          <a:lstStyle>
            <a:lvl1pPr algn="r">
              <a:defRPr sz="1300"/>
            </a:lvl1pPr>
          </a:lstStyle>
          <a:p>
            <a:fld id="{3186CF64-C720-43E5-BF3E-C3591ECEB7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314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6CF64-C720-43E5-BF3E-C3591ECEB75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185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6CF64-C720-43E5-BF3E-C3591ECEB75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586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415">
              <a:defRPr/>
            </a:pPr>
            <a:r>
              <a:rPr lang="fr-FR" dirty="0">
                <a:solidFill>
                  <a:srgbClr val="222222"/>
                </a:solidFill>
                <a:ea typeface="Times New Roman" pitchFamily="18" charset="0"/>
                <a:cs typeface="Times New Roman" pitchFamily="18" charset="0"/>
              </a:rPr>
              <a:t>Dans notre étude, les</a:t>
            </a:r>
            <a:r>
              <a:rPr lang="fr-FR" baseline="0" dirty="0">
                <a:solidFill>
                  <a:srgbClr val="222222"/>
                </a:solidFill>
                <a:ea typeface="Times New Roman" pitchFamily="18" charset="0"/>
                <a:cs typeface="Times New Roman" pitchFamily="18" charset="0"/>
              </a:rPr>
              <a:t> patients ont été appareillé, avec une amplification légères des sons faibles associé ou non à un bruit coloré. ( Le patient avait le choix grâce à plusieurs programmes). </a:t>
            </a:r>
          </a:p>
          <a:p>
            <a:pPr defTabSz="904415">
              <a:defRPr/>
            </a:pPr>
            <a:endParaRPr lang="fr-FR" baseline="0" dirty="0">
              <a:solidFill>
                <a:srgbClr val="222222"/>
              </a:solidFill>
              <a:ea typeface="Times New Roman" pitchFamily="18" charset="0"/>
              <a:cs typeface="Times New Roman" pitchFamily="18" charset="0"/>
            </a:endParaRPr>
          </a:p>
          <a:p>
            <a:pPr defTabSz="904415">
              <a:defRPr/>
            </a:pPr>
            <a:r>
              <a:rPr lang="fr-FR" baseline="0" dirty="0">
                <a:solidFill>
                  <a:srgbClr val="222222"/>
                </a:solidFill>
                <a:ea typeface="Times New Roman" pitchFamily="18" charset="0"/>
                <a:cs typeface="Times New Roman" pitchFamily="18" charset="0"/>
              </a:rPr>
              <a:t>92 % des patients ont ressenti une nette amélioration au bout d’un mois. Amélioration mesuré grâce au THI qui est passé en moyenne de 50 à 287 et à l’EVA qui est passé en moyenne de 6 à 3. Ces scores sons statistiquement significatifs. </a:t>
            </a:r>
          </a:p>
          <a:p>
            <a:pPr defTabSz="904415">
              <a:defRPr/>
            </a:pPr>
            <a:endParaRPr lang="fr-FR" dirty="0">
              <a:solidFill>
                <a:srgbClr val="222222"/>
              </a:solidFill>
              <a:ea typeface="Times New Roman" pitchFamily="18" charset="0"/>
              <a:cs typeface="Times New Roman" pitchFamily="18" charset="0"/>
            </a:endParaRPr>
          </a:p>
          <a:p>
            <a:pPr defTabSz="904415">
              <a:defRPr/>
            </a:pPr>
            <a:endParaRPr lang="fr-FR" dirty="0">
              <a:solidFill>
                <a:srgbClr val="222222"/>
              </a:solidFill>
              <a:ea typeface="Times New Roman" pitchFamily="18" charset="0"/>
              <a:cs typeface="Times New Roman" pitchFamily="18" charset="0"/>
            </a:endParaRPr>
          </a:p>
          <a:p>
            <a:pPr defTabSz="904415">
              <a:defRPr/>
            </a:pPr>
            <a:r>
              <a:rPr lang="fr-FR" dirty="0">
                <a:solidFill>
                  <a:srgbClr val="222222"/>
                </a:solidFill>
                <a:ea typeface="Times New Roman" pitchFamily="18" charset="0"/>
                <a:cs typeface="Times New Roman" pitchFamily="18" charset="0"/>
              </a:rPr>
              <a:t>CCL: A condition d’avoir réalisé</a:t>
            </a:r>
            <a:r>
              <a:rPr lang="fr-FR" baseline="0" dirty="0">
                <a:solidFill>
                  <a:srgbClr val="222222"/>
                </a:solidFill>
                <a:ea typeface="Times New Roman" pitchFamily="18" charset="0"/>
                <a:cs typeface="Times New Roman" pitchFamily="18" charset="0"/>
              </a:rPr>
              <a:t> une audiométrie HD, </a:t>
            </a:r>
            <a:r>
              <a:rPr lang="fr-FR" dirty="0">
                <a:solidFill>
                  <a:srgbClr val="222222"/>
                </a:solidFill>
                <a:ea typeface="Times New Roman" pitchFamily="18" charset="0"/>
                <a:cs typeface="Times New Roman" pitchFamily="18" charset="0"/>
              </a:rPr>
              <a:t>La prise en charge des patients </a:t>
            </a:r>
            <a:r>
              <a:rPr lang="fr-FR" dirty="0" err="1">
                <a:solidFill>
                  <a:srgbClr val="222222"/>
                </a:solidFill>
                <a:ea typeface="Times New Roman" pitchFamily="18" charset="0"/>
                <a:cs typeface="Times New Roman" pitchFamily="18" charset="0"/>
              </a:rPr>
              <a:t>acouphéniques</a:t>
            </a:r>
            <a:r>
              <a:rPr lang="fr-FR" dirty="0">
                <a:solidFill>
                  <a:srgbClr val="222222"/>
                </a:solidFill>
                <a:ea typeface="Times New Roman" pitchFamily="18" charset="0"/>
                <a:cs typeface="Times New Roman" pitchFamily="18" charset="0"/>
              </a:rPr>
              <a:t> par un </a:t>
            </a:r>
            <a:r>
              <a:rPr lang="fr-FR" b="1" dirty="0">
                <a:solidFill>
                  <a:srgbClr val="222222"/>
                </a:solidFill>
                <a:ea typeface="Times New Roman" pitchFamily="18" charset="0"/>
                <a:cs typeface="Times New Roman" pitchFamily="18" charset="0"/>
              </a:rPr>
              <a:t>appareillage auditif</a:t>
            </a:r>
            <a:r>
              <a:rPr lang="fr-FR" dirty="0">
                <a:solidFill>
                  <a:srgbClr val="222222"/>
                </a:solidFill>
                <a:ea typeface="Times New Roman" pitchFamily="18" charset="0"/>
                <a:cs typeface="Times New Roman" pitchFamily="18" charset="0"/>
              </a:rPr>
              <a:t> conventionnel, même en cas </a:t>
            </a:r>
            <a:r>
              <a:rPr lang="fr-FR" b="1" dirty="0">
                <a:solidFill>
                  <a:srgbClr val="222222"/>
                </a:solidFill>
                <a:ea typeface="Times New Roman" pitchFamily="18" charset="0"/>
                <a:cs typeface="Times New Roman" pitchFamily="18" charset="0"/>
              </a:rPr>
              <a:t>d’audition dite normale </a:t>
            </a:r>
            <a:r>
              <a:rPr lang="fr-FR" dirty="0">
                <a:solidFill>
                  <a:srgbClr val="222222"/>
                </a:solidFill>
                <a:ea typeface="Times New Roman" pitchFamily="18" charset="0"/>
                <a:cs typeface="Times New Roman" pitchFamily="18" charset="0"/>
              </a:rPr>
              <a:t>ou de surdité légère, diminue l’intensité des symptômes et doit être proposée à ces patients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6CF64-C720-43E5-BF3E-C3591ECEB75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227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6CF64-C720-43E5-BF3E-C3591ECEB75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4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11CDA-1874-0A46-B6E7-F603DB718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B97226-6E09-9043-B10D-E0C849F5E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69A37-832A-9845-9A14-B323FD3322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F19584-5135-4558-92A9-EEB21B3450BE}" type="datetime1">
              <a:rPr lang="en-AE" smtClean="0"/>
              <a:t>10/01/2023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E39C6-9F92-294A-BCDE-9E29058C5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IFOS 2023 - Wednesday January 18, 2023 - DUBAI</a:t>
            </a:r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918BC-C67A-4E4D-AB57-8B0938DE4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10B08-5253-6A48-97F0-E83E1055AA2D}" type="slidenum">
              <a:rPr lang="en-AE" smtClean="0"/>
              <a:t>‹N°›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7404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F3CDA-4CA4-1946-B6B1-6D6DDF89E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801604-F4A8-B94E-B5DE-B11978421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9FF95-1C47-584A-8E6D-B4EEAFC9CE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8C796F-B660-4C79-83DB-BF8FB10AEF40}" type="datetime1">
              <a:rPr lang="en-AE" smtClean="0"/>
              <a:t>10/01/2023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4DF5B-EA78-D946-A684-53F49E014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IFOS 2023 - Wednesday January 18, 2023 - DUBAI</a:t>
            </a:r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DAF53-9F52-CE4B-8B00-5FD1605B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10B08-5253-6A48-97F0-E83E1055AA2D}" type="slidenum">
              <a:rPr lang="en-AE" smtClean="0"/>
              <a:t>‹N°›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7277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C30353-8DF9-934E-B741-308A276C4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25D5F5-A3D7-8F48-8E45-D37E545D2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1DDD8-D782-A14A-960D-9F95522F8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7459E-DA07-410F-99A1-230DF4304649}" type="datetime1">
              <a:rPr lang="en-AE" smtClean="0"/>
              <a:t>10/01/2023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4F2E4-0761-434C-91E4-83FC0C7EB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IFOS 2023 - Wednesday January 18, 2023 - DUBAI</a:t>
            </a:r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11C18-F2AE-4C47-89E3-1DCD0660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10B08-5253-6A48-97F0-E83E1055AA2D}" type="slidenum">
              <a:rPr lang="en-AE" smtClean="0"/>
              <a:t>‹N°›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63397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AE049-3AB2-8344-9B1D-9B962EB31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032" y="320675"/>
            <a:ext cx="10515600" cy="7633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FDE6D-D809-764A-967A-045EA38DB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503" y="1253331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A164A-553A-B545-ADD5-463B54BDE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59BF9D-C0DC-46FB-89EB-3D2162FD3054}" type="datetime1">
              <a:rPr lang="en-AE" smtClean="0"/>
              <a:t>10/01/2023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75295-DEDF-2B4E-AD88-9D9C9721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IFOS 2023 - Wednesday January 18, 2023 - DUBAI</a:t>
            </a:r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07E66-276E-D249-8F39-FD2816D4D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10B08-5253-6A48-97F0-E83E1055AA2D}" type="slidenum">
              <a:rPr lang="en-AE" smtClean="0"/>
              <a:t>‹N°›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92842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8049F-7BC2-A446-9449-62DE7B0B1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B5E97-7FAB-8C4F-B901-883C182FA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02E21-E658-6B4C-8AC7-B09EACC989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EDD7EF-989B-49A6-987E-1A3D04A868AC}" type="datetime1">
              <a:rPr lang="en-AE" smtClean="0"/>
              <a:t>10/01/2023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D71BD-246C-B448-B61E-FCF8D9366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IFOS 2023 - Wednesday January 18, 2023 - DUBAI</a:t>
            </a:r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FC720-F38F-174B-8207-06114AD5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10B08-5253-6A48-97F0-E83E1055AA2D}" type="slidenum">
              <a:rPr lang="en-AE" smtClean="0"/>
              <a:t>‹N°›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5523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9D0D5-7B64-4C47-9E6F-4446737EE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4183E-DBD7-7A47-AB0C-31AA9B9BA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3FBCA-1594-544A-AC23-D83A9AEA5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21F60-C4BF-1C44-B0A4-69481FD1B5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8C6BA8-E0E0-421D-B9E5-A45F89F15364}" type="datetime1">
              <a:rPr lang="en-AE" smtClean="0"/>
              <a:t>10/01/2023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4DD1B-94EB-4040-8CDD-9567FAAEA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IFOS 2023 - Wednesday January 18, 2023 - DUBAI</a:t>
            </a:r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134F2-40A7-2D43-940D-B9AD9C50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10B08-5253-6A48-97F0-E83E1055AA2D}" type="slidenum">
              <a:rPr lang="en-AE" smtClean="0"/>
              <a:t>‹N°›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86734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D8CD4-0872-A549-943D-C396BBF71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5D421-6E43-7D4C-9C72-6EDC3E378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1E00B-573D-C946-A159-D4815398F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6C7E35-E5A2-C94F-807D-83E8B2C37C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664D51-3EFF-1140-8C4C-82162DCEFA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9C57B3-3AA1-1644-BD5B-3E31E3D25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F2868-1E9D-4E1D-A768-92BCC10F195F}" type="datetime1">
              <a:rPr lang="en-AE" smtClean="0"/>
              <a:t>10/01/2023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25D4BB-7183-3447-A0F1-C0D49F36F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IFOS 2023 - Wednesday January 18, 2023 - DUBAI</a:t>
            </a:r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75415E-BA69-A646-A40F-E1FB5200C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10B08-5253-6A48-97F0-E83E1055AA2D}" type="slidenum">
              <a:rPr lang="en-AE" smtClean="0"/>
              <a:t>‹N°›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4923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17E25-B3FC-F740-AF81-38325DC03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6C81EA-66D7-2043-BAE7-DAB8CEFCC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EEC294-6A64-4A19-A2AC-8B2DA202EE68}" type="datetime1">
              <a:rPr lang="en-AE" smtClean="0"/>
              <a:t>10/01/2023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F95F05-143A-AB44-99EE-C30A5410A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IFOS 2023 - Wednesday January 18, 2023 - DUBAI</a:t>
            </a:r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98E69-6999-3242-AA07-E287F88D8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10B08-5253-6A48-97F0-E83E1055AA2D}" type="slidenum">
              <a:rPr lang="en-AE" smtClean="0"/>
              <a:t>‹N°›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132958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E57D88-604D-ED43-9634-E314EB2AD6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289BC8-4ED9-4B1D-A3A3-D97DB9970A2B}" type="datetime1">
              <a:rPr lang="en-AE" smtClean="0"/>
              <a:t>10/01/2023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BCE4F5-C311-FD4E-A095-3C4504543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IFOS 2023 - Wednesday January 18, 2023 - DUBAI</a:t>
            </a:r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B8E455-3B26-B847-B059-16A68AE48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10B08-5253-6A48-97F0-E83E1055AA2D}" type="slidenum">
              <a:rPr lang="en-AE" smtClean="0"/>
              <a:t>‹N°›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03753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95095-8539-CD4C-A694-989B0F81B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8A930-D29A-1B4D-96DC-27C549A60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C744CC-2B54-954C-9A72-2C242DEF8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1C34D-8084-824E-B0F5-8F34151A8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F77FBB-BDC4-42C6-8C37-A444D40AB716}" type="datetime1">
              <a:rPr lang="en-AE" smtClean="0"/>
              <a:t>10/01/2023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D5AED-65ED-534B-8B3F-4347CF3A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IFOS 2023 - Wednesday January 18, 2023 - DUBAI</a:t>
            </a:r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182DE-FF1D-2E47-94C6-6D3BAF2B0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10B08-5253-6A48-97F0-E83E1055AA2D}" type="slidenum">
              <a:rPr lang="en-AE" smtClean="0"/>
              <a:t>‹N°›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50546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5575-2228-0549-ACF8-640CA6E99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8F7E6E-79FA-0B45-8861-7917BC8BA3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F97783-E651-CF4B-B46D-FCF5E5F1F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12986-BF49-A147-86AF-9961C0983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513DD-B91D-4CFE-AB2A-DB46DED796C9}" type="datetime1">
              <a:rPr lang="en-AE" smtClean="0"/>
              <a:t>10/01/2023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DB20C-2D44-3E4E-8F5A-44725BD62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IFOS 2023 - Wednesday January 18, 2023 - DUBAI</a:t>
            </a:r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EFD4B-4164-CF4F-BFB1-F105343FD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10B08-5253-6A48-97F0-E83E1055AA2D}" type="slidenum">
              <a:rPr lang="en-AE" smtClean="0"/>
              <a:t>‹N°›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96928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99ECC68-C6F4-5341-B659-3C138555A4E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3465"/>
            <a:ext cx="12192000" cy="683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5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536F0D-9F6D-A042-A705-4291BF577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4"/>
            <a:ext cx="12192000" cy="684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43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782C-1DE7-49DB-E469-C2F5048C5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608" y="501743"/>
            <a:ext cx="10515600" cy="763331"/>
          </a:xfrm>
        </p:spPr>
        <p:txBody>
          <a:bodyPr/>
          <a:lstStyle/>
          <a:p>
            <a:r>
              <a:rPr lang="fr-FR" sz="4000" b="1" dirty="0" err="1"/>
              <a:t>Order</a:t>
            </a:r>
            <a:r>
              <a:rPr lang="fr-FR" sz="4000" b="1" dirty="0"/>
              <a:t> of prescription of </a:t>
            </a:r>
            <a:r>
              <a:rPr lang="fr-FR" sz="4000" b="1" dirty="0" err="1"/>
              <a:t>antiepileptics</a:t>
            </a:r>
            <a:endParaRPr lang="fr-FR" sz="4000" b="1" dirty="0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5DC9B45-8582-97D0-F0C2-B76B23900C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188612"/>
              </p:ext>
            </p:extLst>
          </p:nvPr>
        </p:nvGraphicFramePr>
        <p:xfrm>
          <a:off x="629174" y="2419386"/>
          <a:ext cx="9338691" cy="2194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78822">
                  <a:extLst>
                    <a:ext uri="{9D8B030D-6E8A-4147-A177-3AD203B41FA5}">
                      <a16:colId xmlns:a16="http://schemas.microsoft.com/office/drawing/2014/main" val="2546376428"/>
                    </a:ext>
                  </a:extLst>
                </a:gridCol>
                <a:gridCol w="2526857">
                  <a:extLst>
                    <a:ext uri="{9D8B030D-6E8A-4147-A177-3AD203B41FA5}">
                      <a16:colId xmlns:a16="http://schemas.microsoft.com/office/drawing/2014/main" val="2935212665"/>
                    </a:ext>
                  </a:extLst>
                </a:gridCol>
                <a:gridCol w="2339684">
                  <a:extLst>
                    <a:ext uri="{9D8B030D-6E8A-4147-A177-3AD203B41FA5}">
                      <a16:colId xmlns:a16="http://schemas.microsoft.com/office/drawing/2014/main" val="1707999503"/>
                    </a:ext>
                  </a:extLst>
                </a:gridCol>
                <a:gridCol w="1793328">
                  <a:extLst>
                    <a:ext uri="{9D8B030D-6E8A-4147-A177-3AD203B41FA5}">
                      <a16:colId xmlns:a16="http://schemas.microsoft.com/office/drawing/2014/main" val="495922085"/>
                    </a:ext>
                  </a:extLst>
                </a:gridCol>
              </a:tblGrid>
              <a:tr h="362125">
                <a:tc>
                  <a:txBody>
                    <a:bodyPr/>
                    <a:lstStyle/>
                    <a:p>
                      <a:r>
                        <a:rPr lang="fr-FR" dirty="0" err="1"/>
                        <a:t>Molecule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Dosage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Nb of patients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Efficiency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0728708"/>
                  </a:ext>
                </a:extLst>
              </a:tr>
              <a:tr h="362125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Gabapentin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300 to 600 mg /</a:t>
                      </a:r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day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94,03 %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54,85 %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8884792"/>
                  </a:ext>
                </a:extLst>
              </a:tr>
              <a:tr h="362125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rgbClr val="92D050"/>
                          </a:solidFill>
                        </a:rPr>
                        <a:t>Carbamazepine</a:t>
                      </a:r>
                      <a:endParaRPr lang="fr-FR" dirty="0">
                        <a:solidFill>
                          <a:srgbClr val="92D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92D050"/>
                          </a:solidFill>
                        </a:rPr>
                        <a:t>200 mg / </a:t>
                      </a:r>
                      <a:r>
                        <a:rPr lang="fr-FR" dirty="0" err="1">
                          <a:solidFill>
                            <a:srgbClr val="92D050"/>
                          </a:solidFill>
                        </a:rPr>
                        <a:t>day</a:t>
                      </a:r>
                      <a:endParaRPr lang="fr-FR" dirty="0">
                        <a:solidFill>
                          <a:srgbClr val="92D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92D050"/>
                          </a:solidFill>
                        </a:rPr>
                        <a:t>39,60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92D050"/>
                          </a:solidFill>
                        </a:rPr>
                        <a:t>54,22 %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2805573"/>
                  </a:ext>
                </a:extLst>
              </a:tr>
              <a:tr h="362125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Lamotrigine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50 to 75 mg / </a:t>
                      </a:r>
                      <a:r>
                        <a:rPr lang="fr-FR" dirty="0" err="1">
                          <a:solidFill>
                            <a:srgbClr val="0070C0"/>
                          </a:solidFill>
                        </a:rPr>
                        <a:t>day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19,60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0070C0"/>
                          </a:solidFill>
                        </a:rPr>
                        <a:t>54,10 %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9584806"/>
                  </a:ext>
                </a:extLst>
              </a:tr>
              <a:tr h="362125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7030A0"/>
                          </a:solidFill>
                        </a:rPr>
                        <a:t>Topiramate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7030A0"/>
                          </a:solidFill>
                        </a:rPr>
                        <a:t>50 to 75 mg / </a:t>
                      </a:r>
                      <a:r>
                        <a:rPr lang="fr-FR" dirty="0" err="1">
                          <a:solidFill>
                            <a:srgbClr val="7030A0"/>
                          </a:solidFill>
                        </a:rPr>
                        <a:t>day</a:t>
                      </a:r>
                      <a:endParaRPr lang="fr-FR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7030A0"/>
                          </a:solidFill>
                        </a:rPr>
                        <a:t>7,72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7030A0"/>
                          </a:solidFill>
                        </a:rPr>
                        <a:t>55,70 %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4173356"/>
                  </a:ext>
                </a:extLst>
              </a:tr>
              <a:tr h="362125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Clonazepam</a:t>
                      </a:r>
                      <a:endParaRPr lang="fr-FR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3 to 10 drops / </a:t>
                      </a:r>
                      <a:r>
                        <a:rPr lang="fr-FR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day</a:t>
                      </a:r>
                      <a:endParaRPr lang="fr-FR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20,35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55,30 %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453618"/>
                  </a:ext>
                </a:extLst>
              </a:tr>
            </a:tbl>
          </a:graphicData>
        </a:graphic>
      </p:graphicFrame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885AC16E-45D8-2779-7A54-5AE252537DC0}"/>
              </a:ext>
            </a:extLst>
          </p:cNvPr>
          <p:cNvSpPr txBox="1">
            <a:spLocks/>
          </p:cNvSpPr>
          <p:nvPr/>
        </p:nvSpPr>
        <p:spPr>
          <a:xfrm>
            <a:off x="8829160" y="6574160"/>
            <a:ext cx="3381927" cy="329105"/>
          </a:xfrm>
          <a:prstGeom prst="rect">
            <a:avLst/>
          </a:prstGeom>
        </p:spPr>
        <p:txBody>
          <a:bodyPr/>
          <a:lstStyle>
            <a:defPPr>
              <a:defRPr lang="en-A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IFOS 2023 - Wednesday January 18, 2023 - DUBAI</a:t>
            </a:r>
            <a:endParaRPr lang="en-AE" sz="1200" dirty="0"/>
          </a:p>
        </p:txBody>
      </p:sp>
    </p:spTree>
    <p:extLst>
      <p:ext uri="{BB962C8B-B14F-4D97-AF65-F5344CB8AC3E}">
        <p14:creationId xmlns:p14="http://schemas.microsoft.com/office/powerpoint/2010/main" val="4196274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AA35B2-EF39-D9C2-FF01-03A087EC8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032" y="438370"/>
            <a:ext cx="10515600" cy="763331"/>
          </a:xfrm>
        </p:spPr>
        <p:txBody>
          <a:bodyPr/>
          <a:lstStyle/>
          <a:p>
            <a:r>
              <a:rPr lang="fr-FR" sz="4000" b="1" dirty="0" err="1"/>
              <a:t>Step</a:t>
            </a:r>
            <a:r>
              <a:rPr lang="fr-FR" sz="4000" b="1" dirty="0"/>
              <a:t> 3 / 4 of </a:t>
            </a:r>
            <a:r>
              <a:rPr lang="fr-FR" sz="4000" b="1" dirty="0" err="1"/>
              <a:t>our</a:t>
            </a:r>
            <a:r>
              <a:rPr lang="fr-FR" sz="4000" b="1" dirty="0"/>
              <a:t> Protocol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EC68C1-DBD8-3926-E28F-4596715C7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969" y="1476462"/>
            <a:ext cx="10515600" cy="4043494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</a:rPr>
              <a:t>Prescription of </a:t>
            </a:r>
            <a:r>
              <a:rPr lang="fr-FR" sz="2400" b="1" dirty="0" err="1">
                <a:solidFill>
                  <a:schemeClr val="accent5">
                    <a:lumMod val="50000"/>
                  </a:schemeClr>
                </a:solidFill>
              </a:rPr>
              <a:t>hearing</a:t>
            </a: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accent5">
                    <a:lumMod val="50000"/>
                  </a:schemeClr>
                </a:solidFill>
              </a:rPr>
              <a:t>aids</a:t>
            </a: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fr-FR" sz="8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1" algn="just"/>
            <a:r>
              <a:rPr lang="fr-FR" sz="2000" dirty="0" err="1"/>
              <a:t>Systematic</a:t>
            </a:r>
            <a:r>
              <a:rPr lang="fr-FR" sz="2000" dirty="0"/>
              <a:t> prescription of </a:t>
            </a:r>
            <a:r>
              <a:rPr lang="fr-FR" sz="2000" dirty="0" err="1"/>
              <a:t>sterophonic</a:t>
            </a:r>
            <a:r>
              <a:rPr lang="fr-FR" sz="2000" dirty="0"/>
              <a:t> </a:t>
            </a:r>
            <a:r>
              <a:rPr lang="fr-FR" sz="2000" dirty="0" err="1"/>
              <a:t>hearing</a:t>
            </a:r>
            <a:r>
              <a:rPr lang="fr-FR" sz="2000" dirty="0"/>
              <a:t> </a:t>
            </a:r>
            <a:r>
              <a:rPr lang="fr-FR" sz="2000" dirty="0" err="1"/>
              <a:t>aids</a:t>
            </a:r>
            <a:r>
              <a:rPr lang="fr-FR" sz="2000" dirty="0"/>
              <a:t> as soon as possible, </a:t>
            </a:r>
            <a:r>
              <a:rPr lang="fr-FR" sz="2000" dirty="0" err="1"/>
              <a:t>associated</a:t>
            </a:r>
            <a:r>
              <a:rPr lang="fr-FR" sz="2000" dirty="0"/>
              <a:t> or not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antiepilepics</a:t>
            </a:r>
            <a:endParaRPr lang="fr-FR" sz="2000" dirty="0"/>
          </a:p>
          <a:p>
            <a:pPr lvl="2" algn="just"/>
            <a:r>
              <a:rPr lang="fr-FR" sz="1800" dirty="0" err="1"/>
              <a:t>immediately</a:t>
            </a:r>
            <a:r>
              <a:rPr lang="fr-FR" sz="1800" dirty="0"/>
              <a:t> if </a:t>
            </a:r>
            <a:r>
              <a:rPr lang="fr-FR" sz="1800" dirty="0" err="1"/>
              <a:t>hearing</a:t>
            </a:r>
            <a:r>
              <a:rPr lang="fr-FR" sz="1800" dirty="0"/>
              <a:t> </a:t>
            </a:r>
            <a:r>
              <a:rPr lang="fr-FR" sz="1800" dirty="0" err="1"/>
              <a:t>loss</a:t>
            </a:r>
            <a:r>
              <a:rPr lang="fr-FR" sz="1800" dirty="0"/>
              <a:t>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severe</a:t>
            </a:r>
            <a:r>
              <a:rPr lang="fr-FR" sz="1800" dirty="0"/>
              <a:t>, </a:t>
            </a:r>
          </a:p>
          <a:p>
            <a:pPr lvl="2" algn="just"/>
            <a:r>
              <a:rPr lang="fr-FR" sz="1800" dirty="0" err="1"/>
              <a:t>delayed</a:t>
            </a:r>
            <a:r>
              <a:rPr lang="fr-FR" sz="1800" dirty="0"/>
              <a:t> for </a:t>
            </a:r>
            <a:r>
              <a:rPr lang="fr-FR" sz="1800" dirty="0" err="1"/>
              <a:t>moderate</a:t>
            </a:r>
            <a:r>
              <a:rPr lang="fr-FR" sz="1800" dirty="0"/>
              <a:t> or invisible </a:t>
            </a:r>
            <a:r>
              <a:rPr lang="fr-FR" sz="1800" dirty="0" err="1"/>
              <a:t>hearing</a:t>
            </a:r>
            <a:r>
              <a:rPr lang="fr-FR" sz="1800" dirty="0"/>
              <a:t> </a:t>
            </a:r>
            <a:r>
              <a:rPr lang="fr-FR" sz="1800" dirty="0" err="1"/>
              <a:t>loss</a:t>
            </a:r>
            <a:r>
              <a:rPr lang="fr-FR" sz="1800" dirty="0"/>
              <a:t>,</a:t>
            </a:r>
          </a:p>
          <a:p>
            <a:pPr lvl="2" algn="just"/>
            <a:r>
              <a:rPr lang="fr-FR" sz="1800" dirty="0"/>
              <a:t>or </a:t>
            </a:r>
            <a:r>
              <a:rPr lang="fr-FR" sz="1800" dirty="0" err="1"/>
              <a:t>after</a:t>
            </a:r>
            <a:r>
              <a:rPr lang="fr-FR" sz="1800" dirty="0"/>
              <a:t> </a:t>
            </a:r>
            <a:r>
              <a:rPr lang="fr-FR" sz="1800" dirty="0" err="1"/>
              <a:t>failure</a:t>
            </a:r>
            <a:r>
              <a:rPr lang="fr-FR" sz="1800" dirty="0"/>
              <a:t> of the </a:t>
            </a:r>
            <a:r>
              <a:rPr lang="fr-FR" sz="1800" dirty="0" err="1"/>
              <a:t>medical</a:t>
            </a:r>
            <a:r>
              <a:rPr lang="fr-FR" sz="1800" dirty="0"/>
              <a:t> </a:t>
            </a:r>
            <a:r>
              <a:rPr lang="fr-FR" sz="1800" dirty="0" err="1"/>
              <a:t>treatment</a:t>
            </a:r>
            <a:r>
              <a:rPr lang="fr-FR" sz="1800" dirty="0"/>
              <a:t>.</a:t>
            </a:r>
          </a:p>
          <a:p>
            <a:pPr marL="457200" lvl="1" indent="0" algn="just">
              <a:buNone/>
            </a:pPr>
            <a:endParaRPr lang="fr-FR" sz="2000" dirty="0"/>
          </a:p>
          <a:p>
            <a:pPr lvl="1" algn="just"/>
            <a:r>
              <a:rPr lang="fr-FR" sz="2000" dirty="0"/>
              <a:t>The </a:t>
            </a:r>
            <a:r>
              <a:rPr lang="fr-FR" sz="2000" dirty="0" err="1"/>
              <a:t>systematic</a:t>
            </a:r>
            <a:r>
              <a:rPr lang="fr-FR" sz="2000" dirty="0"/>
              <a:t> use of High </a:t>
            </a:r>
            <a:r>
              <a:rPr lang="fr-FR" sz="2000" dirty="0" err="1"/>
              <a:t>Definition</a:t>
            </a:r>
            <a:r>
              <a:rPr lang="fr-FR" sz="2000" dirty="0"/>
              <a:t> </a:t>
            </a:r>
            <a:r>
              <a:rPr lang="fr-FR" sz="2000" dirty="0" err="1"/>
              <a:t>Audiometry</a:t>
            </a:r>
            <a:r>
              <a:rPr lang="fr-FR" sz="2000" dirty="0"/>
              <a:t> (</a:t>
            </a:r>
            <a:r>
              <a:rPr lang="fr-FR" sz="2000" dirty="0" err="1"/>
              <a:t>frequency</a:t>
            </a:r>
            <a:r>
              <a:rPr lang="fr-FR" sz="2000" dirty="0"/>
              <a:t> by 1/48</a:t>
            </a:r>
            <a:r>
              <a:rPr lang="fr-FR" sz="2000" baseline="30000" dirty="0"/>
              <a:t>e</a:t>
            </a:r>
            <a:r>
              <a:rPr lang="fr-FR" sz="2000" dirty="0"/>
              <a:t> of octave and </a:t>
            </a:r>
            <a:r>
              <a:rPr lang="fr-FR" sz="2000" dirty="0" err="1"/>
              <a:t>intensity</a:t>
            </a:r>
            <a:r>
              <a:rPr lang="fr-FR" sz="2000" dirty="0"/>
              <a:t> by </a:t>
            </a:r>
            <a:r>
              <a:rPr lang="fr-FR" sz="2000" dirty="0" err="1"/>
              <a:t>unstep</a:t>
            </a:r>
            <a:r>
              <a:rPr lang="fr-FR" sz="2000" dirty="0"/>
              <a:t> of one dB) by </a:t>
            </a:r>
            <a:r>
              <a:rPr lang="fr-FR" sz="2000" dirty="0" err="1"/>
              <a:t>our</a:t>
            </a:r>
            <a:r>
              <a:rPr lang="fr-FR" sz="2000" dirty="0"/>
              <a:t> </a:t>
            </a:r>
            <a:r>
              <a:rPr lang="fr-FR" sz="2000" dirty="0" err="1"/>
              <a:t>audioprothesisis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the key of a </a:t>
            </a:r>
            <a:r>
              <a:rPr lang="fr-FR" sz="2000" dirty="0" err="1"/>
              <a:t>successful</a:t>
            </a:r>
            <a:r>
              <a:rPr lang="fr-FR" sz="2000" dirty="0"/>
              <a:t> </a:t>
            </a:r>
            <a:r>
              <a:rPr lang="fr-FR" sz="2000" dirty="0" err="1"/>
              <a:t>hearing</a:t>
            </a:r>
            <a:r>
              <a:rPr lang="fr-FR" sz="2000" dirty="0"/>
              <a:t> </a:t>
            </a:r>
            <a:r>
              <a:rPr lang="fr-FR" sz="2000" dirty="0" err="1"/>
              <a:t>aids</a:t>
            </a:r>
            <a:r>
              <a:rPr lang="fr-FR" sz="2000" dirty="0"/>
              <a:t> </a:t>
            </a:r>
            <a:r>
              <a:rPr lang="fr-FR" sz="2000" dirty="0" err="1"/>
              <a:t>fitting</a:t>
            </a:r>
            <a:r>
              <a:rPr lang="fr-FR" sz="2000" dirty="0"/>
              <a:t>.</a:t>
            </a:r>
          </a:p>
          <a:p>
            <a:pPr marL="457200" lvl="1" indent="0" algn="just">
              <a:buNone/>
            </a:pPr>
            <a:endParaRPr lang="fr-FR" sz="2000" dirty="0"/>
          </a:p>
          <a:p>
            <a:pPr lvl="1" algn="just"/>
            <a:r>
              <a:rPr lang="fr-FR" sz="2000" dirty="0" err="1"/>
              <a:t>After</a:t>
            </a:r>
            <a:r>
              <a:rPr lang="fr-FR" sz="2000" dirty="0"/>
              <a:t> a High </a:t>
            </a:r>
            <a:r>
              <a:rPr lang="fr-FR" sz="2000" dirty="0" err="1"/>
              <a:t>Definition</a:t>
            </a:r>
            <a:r>
              <a:rPr lang="fr-FR" sz="2000" dirty="0"/>
              <a:t> </a:t>
            </a:r>
            <a:r>
              <a:rPr lang="fr-FR" sz="2000" dirty="0" err="1"/>
              <a:t>Acouphenometry</a:t>
            </a:r>
            <a:r>
              <a:rPr lang="fr-FR" sz="2000" dirty="0"/>
              <a:t>, </a:t>
            </a:r>
            <a:r>
              <a:rPr lang="fr-FR" sz="2000" dirty="0" err="1"/>
              <a:t>we</a:t>
            </a:r>
            <a:r>
              <a:rPr lang="fr-FR" sz="2000" dirty="0"/>
              <a:t> use inhibition by </a:t>
            </a:r>
            <a:r>
              <a:rPr lang="fr-FR" sz="2000" dirty="0" err="1"/>
              <a:t>Lateral</a:t>
            </a:r>
            <a:r>
              <a:rPr lang="fr-FR" sz="2000" dirty="0"/>
              <a:t> Amplification and/or </a:t>
            </a:r>
            <a:r>
              <a:rPr lang="fr-FR" sz="2000" dirty="0" err="1"/>
              <a:t>colourful</a:t>
            </a:r>
            <a:r>
              <a:rPr lang="fr-FR" sz="2000" dirty="0"/>
              <a:t> Noise </a:t>
            </a:r>
            <a:r>
              <a:rPr lang="fr-FR" sz="2000" dirty="0" err="1"/>
              <a:t>depending</a:t>
            </a:r>
            <a:r>
              <a:rPr lang="fr-FR" sz="2000" dirty="0"/>
              <a:t> the </a:t>
            </a:r>
            <a:r>
              <a:rPr lang="fr-FR" sz="2000" dirty="0" err="1"/>
              <a:t>level</a:t>
            </a:r>
            <a:r>
              <a:rPr lang="fr-FR" sz="2000" dirty="0"/>
              <a:t> and the type of </a:t>
            </a:r>
            <a:r>
              <a:rPr lang="fr-FR" sz="2000" dirty="0" err="1"/>
              <a:t>hearing</a:t>
            </a:r>
            <a:r>
              <a:rPr lang="fr-FR" sz="2000" dirty="0"/>
              <a:t> </a:t>
            </a:r>
            <a:r>
              <a:rPr lang="fr-FR" sz="2000" dirty="0" err="1"/>
              <a:t>loss</a:t>
            </a:r>
            <a:r>
              <a:rPr lang="fr-FR" sz="2000" dirty="0"/>
              <a:t>. </a:t>
            </a:r>
          </a:p>
        </p:txBody>
      </p:sp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885AC16E-45D8-2779-7A54-5AE252537DC0}"/>
              </a:ext>
            </a:extLst>
          </p:cNvPr>
          <p:cNvSpPr txBox="1">
            <a:spLocks/>
          </p:cNvSpPr>
          <p:nvPr/>
        </p:nvSpPr>
        <p:spPr>
          <a:xfrm>
            <a:off x="8829160" y="6574160"/>
            <a:ext cx="3381927" cy="329105"/>
          </a:xfrm>
          <a:prstGeom prst="rect">
            <a:avLst/>
          </a:prstGeom>
        </p:spPr>
        <p:txBody>
          <a:bodyPr/>
          <a:lstStyle>
            <a:defPPr>
              <a:defRPr lang="en-A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IFOS 2023 - Wednesday January 18, 2023 - DUBAI</a:t>
            </a:r>
            <a:endParaRPr lang="en-AE" sz="1200" dirty="0"/>
          </a:p>
        </p:txBody>
      </p:sp>
    </p:spTree>
    <p:extLst>
      <p:ext uri="{BB962C8B-B14F-4D97-AF65-F5344CB8AC3E}">
        <p14:creationId xmlns:p14="http://schemas.microsoft.com/office/powerpoint/2010/main" val="2506459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96855A-E489-079C-942F-70EAA4FE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651" y="465534"/>
            <a:ext cx="10515600" cy="763331"/>
          </a:xfrm>
        </p:spPr>
        <p:txBody>
          <a:bodyPr/>
          <a:lstStyle/>
          <a:p>
            <a:r>
              <a:rPr lang="fr-FR" sz="4000" b="1" dirty="0"/>
              <a:t>High </a:t>
            </a:r>
            <a:r>
              <a:rPr lang="fr-FR" sz="4000" b="1" dirty="0" err="1"/>
              <a:t>Definition</a:t>
            </a:r>
            <a:r>
              <a:rPr lang="fr-FR" sz="4000" b="1" dirty="0"/>
              <a:t> </a:t>
            </a:r>
            <a:r>
              <a:rPr lang="fr-FR" sz="4000" b="1" dirty="0" err="1"/>
              <a:t>Audiometry</a:t>
            </a:r>
            <a:endParaRPr lang="fr-FR" sz="4000" b="1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9B2E129-E403-1C29-CFBF-58330304B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665" y="3276312"/>
            <a:ext cx="2578832" cy="243861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A4E3C06-2896-556E-7DC7-6BDF7BE33906}"/>
              </a:ext>
            </a:extLst>
          </p:cNvPr>
          <p:cNvSpPr txBox="1"/>
          <p:nvPr/>
        </p:nvSpPr>
        <p:spPr>
          <a:xfrm>
            <a:off x="384857" y="2471178"/>
            <a:ext cx="2578832" cy="253916"/>
          </a:xfrm>
          <a:prstGeom prst="rect">
            <a:avLst/>
          </a:prstGeom>
          <a:noFill/>
        </p:spPr>
        <p:txBody>
          <a:bodyPr vert="horz" wrap="square" lIns="54000" tIns="34290" rIns="54000" bIns="34290" rtlCol="0" anchor="ctr">
            <a:spAutoFit/>
          </a:bodyPr>
          <a:lstStyle/>
          <a:p>
            <a:r>
              <a:rPr lang="fr-FR" sz="1200" i="1" dirty="0"/>
              <a:t>Lefeuvre J et al, Clin </a:t>
            </a:r>
            <a:r>
              <a:rPr lang="fr-FR" sz="1200" i="1" dirty="0" err="1"/>
              <a:t>Otolaryngol</a:t>
            </a:r>
            <a:r>
              <a:rPr lang="fr-FR" sz="1200" i="1" dirty="0"/>
              <a:t>, 2019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D0F3B32-6CA0-BB9A-DF35-8133E8574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49" y="1228865"/>
            <a:ext cx="6243383" cy="129705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E12BE1D-1B14-5A0B-A5BE-2D4459C2CB44}"/>
              </a:ext>
            </a:extLst>
          </p:cNvPr>
          <p:cNvSpPr txBox="1"/>
          <p:nvPr/>
        </p:nvSpPr>
        <p:spPr>
          <a:xfrm>
            <a:off x="6310266" y="2975884"/>
            <a:ext cx="590082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accent4"/>
                </a:solidFill>
              </a:rPr>
              <a:t>High </a:t>
            </a:r>
            <a:r>
              <a:rPr lang="fr-FR" sz="2000" b="1" dirty="0" err="1">
                <a:solidFill>
                  <a:schemeClr val="accent4"/>
                </a:solidFill>
              </a:rPr>
              <a:t>Definition</a:t>
            </a:r>
            <a:r>
              <a:rPr lang="fr-FR" sz="2000" b="1" dirty="0">
                <a:solidFill>
                  <a:schemeClr val="accent4"/>
                </a:solidFill>
              </a:rPr>
              <a:t> </a:t>
            </a:r>
            <a:r>
              <a:rPr lang="fr-FR" sz="2000" b="1" dirty="0" err="1">
                <a:solidFill>
                  <a:schemeClr val="accent4"/>
                </a:solidFill>
              </a:rPr>
              <a:t>Audiometry</a:t>
            </a:r>
            <a:r>
              <a:rPr lang="fr-FR" sz="2000" i="1" dirty="0">
                <a:solidFill>
                  <a:schemeClr val="accent4"/>
                </a:solidFill>
              </a:rPr>
              <a:t>( </a:t>
            </a:r>
            <a:r>
              <a:rPr lang="fr-FR" sz="2000" i="1" dirty="0" err="1">
                <a:solidFill>
                  <a:schemeClr val="accent4"/>
                </a:solidFill>
              </a:rPr>
              <a:t>rounded</a:t>
            </a:r>
            <a:r>
              <a:rPr lang="fr-FR" sz="2000" i="1" dirty="0">
                <a:solidFill>
                  <a:schemeClr val="accent4"/>
                </a:solidFill>
              </a:rPr>
              <a:t> to the </a:t>
            </a:r>
            <a:r>
              <a:rPr lang="fr-FR" sz="2000" i="1" dirty="0" err="1">
                <a:solidFill>
                  <a:schemeClr val="accent4"/>
                </a:solidFill>
              </a:rPr>
              <a:t>nearest</a:t>
            </a:r>
            <a:r>
              <a:rPr lang="fr-FR" sz="2000" i="1" dirty="0">
                <a:solidFill>
                  <a:schemeClr val="accent4"/>
                </a:solidFill>
              </a:rPr>
              <a:t>  dB and Hz)</a:t>
            </a:r>
          </a:p>
          <a:p>
            <a:endParaRPr lang="fr-FR" sz="1800" i="1" dirty="0"/>
          </a:p>
          <a:p>
            <a:r>
              <a:rPr lang="fr-FR" sz="2000" b="1" u="sng" dirty="0">
                <a:solidFill>
                  <a:schemeClr val="accent5">
                    <a:lumMod val="50000"/>
                  </a:schemeClr>
                </a:solidFill>
              </a:rPr>
              <a:t>Invisible </a:t>
            </a:r>
            <a:r>
              <a:rPr lang="fr-FR" sz="2000" b="1" u="sng" dirty="0" err="1">
                <a:solidFill>
                  <a:schemeClr val="accent5">
                    <a:lumMod val="50000"/>
                  </a:schemeClr>
                </a:solidFill>
              </a:rPr>
              <a:t>hearing</a:t>
            </a:r>
            <a:r>
              <a:rPr lang="fr-FR" sz="2000" b="1" u="sng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2000" b="1" u="sng" dirty="0" err="1">
                <a:solidFill>
                  <a:schemeClr val="accent5">
                    <a:lumMod val="50000"/>
                  </a:schemeClr>
                </a:solidFill>
              </a:rPr>
              <a:t>loss</a:t>
            </a:r>
            <a:r>
              <a:rPr lang="fr-FR" sz="2000" b="1" u="sng" dirty="0">
                <a:solidFill>
                  <a:schemeClr val="accent5">
                    <a:lumMod val="50000"/>
                  </a:schemeClr>
                </a:solidFill>
              </a:rPr>
              <a:t>:  </a:t>
            </a:r>
          </a:p>
          <a:p>
            <a:endParaRPr lang="fr-FR" b="1" u="sng" dirty="0"/>
          </a:p>
          <a:p>
            <a:pPr marL="285750" indent="-285750">
              <a:buFont typeface="Wingdings" pitchFamily="2" charset="2"/>
              <a:buChar char="ü"/>
            </a:pPr>
            <a:r>
              <a:rPr lang="fr-FR" sz="1800" b="1" dirty="0"/>
              <a:t>Micro-</a:t>
            </a:r>
            <a:r>
              <a:rPr lang="fr-FR" sz="1800" b="1" dirty="0" err="1"/>
              <a:t>slope</a:t>
            </a:r>
            <a:r>
              <a:rPr lang="fr-FR" sz="1800" dirty="0"/>
              <a:t> = </a:t>
            </a:r>
            <a:r>
              <a:rPr lang="fr-FR" dirty="0" err="1"/>
              <a:t>loss</a:t>
            </a:r>
            <a:r>
              <a:rPr lang="fr-FR" dirty="0"/>
              <a:t> of</a:t>
            </a:r>
            <a:r>
              <a:rPr lang="fr-FR" sz="1800" dirty="0"/>
              <a:t> 2.5 dB / 1/12</a:t>
            </a:r>
            <a:r>
              <a:rPr lang="fr-FR" sz="1800" baseline="30000" dirty="0"/>
              <a:t>ème</a:t>
            </a:r>
            <a:r>
              <a:rPr lang="fr-FR" sz="1800" dirty="0"/>
              <a:t> </a:t>
            </a:r>
            <a:r>
              <a:rPr lang="fr-FR" dirty="0"/>
              <a:t>of </a:t>
            </a:r>
            <a:r>
              <a:rPr lang="fr-FR" sz="1800" dirty="0"/>
              <a:t>octave</a:t>
            </a:r>
          </a:p>
          <a:p>
            <a:endParaRPr lang="fr-FR" sz="1800" dirty="0"/>
          </a:p>
          <a:p>
            <a:pPr marL="285750" indent="-285750">
              <a:buFont typeface="Wingdings" pitchFamily="2" charset="2"/>
              <a:buChar char="ü"/>
            </a:pPr>
            <a:r>
              <a:rPr lang="fr-FR" sz="1800" b="1" dirty="0"/>
              <a:t>Micro-scotome</a:t>
            </a:r>
            <a:r>
              <a:rPr lang="fr-FR" sz="1800" dirty="0"/>
              <a:t> = scotome of more </a:t>
            </a:r>
            <a:r>
              <a:rPr lang="fr-FR" sz="1800" dirty="0" err="1"/>
              <a:t>than</a:t>
            </a:r>
            <a:r>
              <a:rPr lang="fr-FR" dirty="0"/>
              <a:t> </a:t>
            </a:r>
            <a:r>
              <a:rPr lang="fr-FR" sz="1800" dirty="0"/>
              <a:t>10 dB </a:t>
            </a:r>
            <a:r>
              <a:rPr lang="fr-FR" dirty="0"/>
              <a:t>and</a:t>
            </a:r>
            <a:r>
              <a:rPr lang="fr-FR" sz="1800" dirty="0"/>
              <a:t> </a:t>
            </a:r>
          </a:p>
          <a:p>
            <a:r>
              <a:rPr lang="fr-FR" dirty="0"/>
              <a:t>     </a:t>
            </a:r>
            <a:r>
              <a:rPr lang="fr-FR" sz="1800" dirty="0" err="1"/>
              <a:t>wide</a:t>
            </a:r>
            <a:r>
              <a:rPr lang="fr-FR" sz="1800" dirty="0"/>
              <a:t> of </a:t>
            </a:r>
            <a:r>
              <a:rPr lang="fr-FR" sz="1800" dirty="0" err="1"/>
              <a:t>less</a:t>
            </a:r>
            <a:r>
              <a:rPr lang="fr-FR" sz="1800" dirty="0"/>
              <a:t> </a:t>
            </a:r>
            <a:r>
              <a:rPr lang="fr-FR" sz="1800" dirty="0" err="1"/>
              <a:t>than</a:t>
            </a:r>
            <a:r>
              <a:rPr lang="fr-FR" sz="1800" dirty="0"/>
              <a:t> ½ octave 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BC3EAAE-5711-58A3-0984-6F8B3E611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725" y="3276312"/>
            <a:ext cx="2578832" cy="243631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DB3FE2B-C727-110C-76F0-FB08DE6997C5}"/>
              </a:ext>
            </a:extLst>
          </p:cNvPr>
          <p:cNvSpPr txBox="1"/>
          <p:nvPr/>
        </p:nvSpPr>
        <p:spPr>
          <a:xfrm>
            <a:off x="4086613" y="5862391"/>
            <a:ext cx="1227438" cy="346249"/>
          </a:xfrm>
          <a:prstGeom prst="rect">
            <a:avLst/>
          </a:prstGeom>
          <a:noFill/>
        </p:spPr>
        <p:txBody>
          <a:bodyPr vert="horz" wrap="none" lIns="54000" tIns="34290" rIns="54000" bIns="34290" rtlCol="0" anchor="ctr">
            <a:spAutoFit/>
          </a:bodyPr>
          <a:lstStyle/>
          <a:p>
            <a:r>
              <a:rPr lang="fr-FR" dirty="0"/>
              <a:t>Micro-</a:t>
            </a:r>
            <a:r>
              <a:rPr lang="fr-FR" dirty="0" err="1"/>
              <a:t>slope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2796A09-2BF9-A483-3745-5C13A142520E}"/>
              </a:ext>
            </a:extLst>
          </p:cNvPr>
          <p:cNvSpPr txBox="1"/>
          <p:nvPr/>
        </p:nvSpPr>
        <p:spPr>
          <a:xfrm>
            <a:off x="954359" y="5847674"/>
            <a:ext cx="1529444" cy="346249"/>
          </a:xfrm>
          <a:prstGeom prst="rect">
            <a:avLst/>
          </a:prstGeom>
          <a:noFill/>
        </p:spPr>
        <p:txBody>
          <a:bodyPr vert="horz" wrap="none" lIns="54000" tIns="34290" rIns="54000" bIns="34290" rtlCol="0" anchor="ctr">
            <a:spAutoFit/>
          </a:bodyPr>
          <a:lstStyle/>
          <a:p>
            <a:r>
              <a:rPr lang="fr-FR" dirty="0"/>
              <a:t>Micro-scotome</a:t>
            </a:r>
          </a:p>
        </p:txBody>
      </p:sp>
      <p:sp>
        <p:nvSpPr>
          <p:cNvPr id="13" name="Espace réservé du pied de page 3">
            <a:extLst>
              <a:ext uri="{FF2B5EF4-FFF2-40B4-BE49-F238E27FC236}">
                <a16:creationId xmlns:a16="http://schemas.microsoft.com/office/drawing/2014/main" id="{885AC16E-45D8-2779-7A54-5AE252537DC0}"/>
              </a:ext>
            </a:extLst>
          </p:cNvPr>
          <p:cNvSpPr txBox="1">
            <a:spLocks/>
          </p:cNvSpPr>
          <p:nvPr/>
        </p:nvSpPr>
        <p:spPr>
          <a:xfrm>
            <a:off x="8829160" y="6574160"/>
            <a:ext cx="3381927" cy="329105"/>
          </a:xfrm>
          <a:prstGeom prst="rect">
            <a:avLst/>
          </a:prstGeom>
        </p:spPr>
        <p:txBody>
          <a:bodyPr/>
          <a:lstStyle>
            <a:defPPr>
              <a:defRPr lang="en-A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IFOS 2023 - Wednesday January 18, 2023 - DUBAI</a:t>
            </a:r>
            <a:endParaRPr lang="en-AE" sz="1200" dirty="0"/>
          </a:p>
        </p:txBody>
      </p:sp>
      <p:sp>
        <p:nvSpPr>
          <p:cNvPr id="8" name="Rectangle 7"/>
          <p:cNvSpPr/>
          <p:nvPr/>
        </p:nvSpPr>
        <p:spPr>
          <a:xfrm>
            <a:off x="5892800" y="1228865"/>
            <a:ext cx="781050" cy="472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23360" y="1312753"/>
            <a:ext cx="7257931" cy="143044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85216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2EF959-84E2-CCA6-D66A-E5CC564E8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26" y="528198"/>
            <a:ext cx="10515600" cy="763331"/>
          </a:xfrm>
        </p:spPr>
        <p:txBody>
          <a:bodyPr/>
          <a:lstStyle/>
          <a:p>
            <a:r>
              <a:rPr lang="fr-FR" sz="4000" b="1" dirty="0" err="1"/>
              <a:t>Correlation</a:t>
            </a:r>
            <a:endParaRPr lang="fr-FR" sz="40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8FEB61-08EC-CA34-49C3-C73ED36A7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977" y="2960787"/>
            <a:ext cx="7013116" cy="104473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dirty="0">
                <a:solidFill>
                  <a:schemeClr val="accent5">
                    <a:lumMod val="50000"/>
                  </a:schemeClr>
                </a:solidFill>
              </a:rPr>
              <a:t>In </a:t>
            </a:r>
            <a:r>
              <a:rPr lang="fr-FR" sz="1800" dirty="0" err="1">
                <a:solidFill>
                  <a:schemeClr val="accent5">
                    <a:lumMod val="50000"/>
                  </a:schemeClr>
                </a:solidFill>
              </a:rPr>
              <a:t>this</a:t>
            </a:r>
            <a:r>
              <a:rPr lang="fr-FR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accent5">
                    <a:lumMod val="50000"/>
                  </a:schemeClr>
                </a:solidFill>
              </a:rPr>
              <a:t>study</a:t>
            </a:r>
            <a:r>
              <a:rPr lang="fr-FR" sz="1800" dirty="0">
                <a:solidFill>
                  <a:schemeClr val="accent5">
                    <a:lumMod val="50000"/>
                  </a:schemeClr>
                </a:solidFill>
              </a:rPr>
              <a:t>, for 66 patients, the </a:t>
            </a:r>
            <a:r>
              <a:rPr lang="fr-FR" sz="1800" dirty="0" err="1">
                <a:solidFill>
                  <a:schemeClr val="accent5">
                    <a:lumMod val="50000"/>
                  </a:schemeClr>
                </a:solidFill>
              </a:rPr>
              <a:t>correlation</a:t>
            </a:r>
            <a:r>
              <a:rPr lang="fr-FR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accent5">
                    <a:lumMod val="50000"/>
                  </a:schemeClr>
                </a:solidFill>
              </a:rPr>
              <a:t>between</a:t>
            </a:r>
            <a:r>
              <a:rPr lang="fr-FR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accent5">
                    <a:lumMod val="50000"/>
                  </a:schemeClr>
                </a:solidFill>
              </a:rPr>
              <a:t>frequency</a:t>
            </a:r>
            <a:r>
              <a:rPr lang="fr-FR" sz="1800" dirty="0">
                <a:solidFill>
                  <a:schemeClr val="accent5">
                    <a:lumMod val="50000"/>
                  </a:schemeClr>
                </a:solidFill>
              </a:rPr>
              <a:t> of micro-scotome or micro-</a:t>
            </a:r>
            <a:r>
              <a:rPr lang="fr-FR" sz="1800" dirty="0" err="1">
                <a:solidFill>
                  <a:schemeClr val="accent5">
                    <a:lumMod val="50000"/>
                  </a:schemeClr>
                </a:solidFill>
              </a:rPr>
              <a:t>slope</a:t>
            </a:r>
            <a:r>
              <a:rPr lang="fr-FR" sz="1800" dirty="0">
                <a:solidFill>
                  <a:schemeClr val="accent5">
                    <a:lumMod val="50000"/>
                  </a:schemeClr>
                </a:solidFill>
              </a:rPr>
              <a:t> and </a:t>
            </a:r>
            <a:r>
              <a:rPr lang="fr-FR" sz="1800" dirty="0" err="1">
                <a:solidFill>
                  <a:schemeClr val="accent5">
                    <a:lumMod val="50000"/>
                  </a:schemeClr>
                </a:solidFill>
              </a:rPr>
              <a:t>frequency</a:t>
            </a:r>
            <a:r>
              <a:rPr lang="fr-FR" sz="1800" dirty="0">
                <a:solidFill>
                  <a:schemeClr val="accent5">
                    <a:lumMod val="50000"/>
                  </a:schemeClr>
                </a:solidFill>
              </a:rPr>
              <a:t> of the </a:t>
            </a:r>
            <a:r>
              <a:rPr lang="fr-FR" sz="1800" dirty="0" err="1">
                <a:solidFill>
                  <a:schemeClr val="accent5">
                    <a:lumMod val="50000"/>
                  </a:schemeClr>
                </a:solidFill>
              </a:rPr>
              <a:t>tinnutus</a:t>
            </a:r>
            <a:r>
              <a:rPr lang="fr-FR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accent5">
                    <a:lumMod val="50000"/>
                  </a:schemeClr>
                </a:solidFill>
              </a:rPr>
              <a:t>reach</a:t>
            </a:r>
            <a:r>
              <a:rPr lang="fr-FR" sz="1800" dirty="0">
                <a:solidFill>
                  <a:schemeClr val="accent5">
                    <a:lumMod val="50000"/>
                  </a:schemeClr>
                </a:solidFill>
              </a:rPr>
              <a:t> 89 % </a:t>
            </a:r>
            <a:r>
              <a:rPr lang="fr-FR" sz="1800" i="1" dirty="0">
                <a:solidFill>
                  <a:schemeClr val="accent5">
                    <a:lumMod val="50000"/>
                  </a:schemeClr>
                </a:solidFill>
              </a:rPr>
              <a:t>(Pearson, R=0,990; p=0,0001).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2D99459B-4749-7AB3-50D5-AB137E4138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738947"/>
              </p:ext>
            </p:extLst>
          </p:nvPr>
        </p:nvGraphicFramePr>
        <p:xfrm>
          <a:off x="8217821" y="1312753"/>
          <a:ext cx="2578832" cy="2216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A31FEF17-CEA9-72AA-77F7-9D579D761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164615"/>
              </p:ext>
            </p:extLst>
          </p:nvPr>
        </p:nvGraphicFramePr>
        <p:xfrm>
          <a:off x="323360" y="4190337"/>
          <a:ext cx="6246912" cy="18783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09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3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1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  <a:latin typeface="+mn-lt"/>
                        </a:rPr>
                        <a:t>Location</a:t>
                      </a:r>
                      <a:r>
                        <a:rPr lang="fr-FR" sz="11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of the tinnitus</a:t>
                      </a:r>
                      <a:endParaRPr lang="fr-F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Micro-scotome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Micro</a:t>
                      </a:r>
                      <a:r>
                        <a:rPr lang="fr-FR" sz="11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-</a:t>
                      </a:r>
                      <a:r>
                        <a:rPr lang="fr-FR" sz="1100" b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slope</a:t>
                      </a:r>
                      <a:endParaRPr lang="fr-FR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No Micro-</a:t>
                      </a:r>
                      <a:r>
                        <a:rPr lang="fr-FR" sz="11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loss</a:t>
                      </a:r>
                      <a:r>
                        <a:rPr lang="fr-FR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 or micro-scotome</a:t>
                      </a:r>
                    </a:p>
                  </a:txBody>
                  <a:tcPr marL="68580" marR="68580" marT="34290" marB="3429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err="1">
                          <a:latin typeface="+mn-lt"/>
                        </a:rPr>
                        <a:t>Number</a:t>
                      </a:r>
                      <a:r>
                        <a:rPr lang="fr-FR" sz="1100" b="1" dirty="0">
                          <a:latin typeface="+mn-lt"/>
                        </a:rPr>
                        <a:t> of</a:t>
                      </a:r>
                      <a:r>
                        <a:rPr lang="fr-FR" sz="1100" b="1" baseline="0" dirty="0">
                          <a:latin typeface="+mn-lt"/>
                        </a:rPr>
                        <a:t> patients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62, 1 %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19, 7 %.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18, 2 %</a:t>
                      </a:r>
                    </a:p>
                  </a:txBody>
                  <a:tcPr marL="68580" marR="68580" marT="34290" marB="3429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err="1">
                          <a:latin typeface="+mn-lt"/>
                        </a:rPr>
                        <a:t>Average</a:t>
                      </a:r>
                      <a:r>
                        <a:rPr lang="fr-FR" sz="1100" b="1" dirty="0">
                          <a:latin typeface="+mn-lt"/>
                        </a:rPr>
                        <a:t> of </a:t>
                      </a:r>
                      <a:r>
                        <a:rPr lang="fr-FR" sz="1100" b="1" dirty="0" err="1">
                          <a:latin typeface="+mn-lt"/>
                        </a:rPr>
                        <a:t>hearing</a:t>
                      </a:r>
                      <a:r>
                        <a:rPr lang="fr-FR" sz="1100" b="1" dirty="0">
                          <a:latin typeface="+mn-lt"/>
                        </a:rPr>
                        <a:t> </a:t>
                      </a:r>
                      <a:r>
                        <a:rPr lang="fr-FR" sz="1100" b="1" dirty="0" err="1">
                          <a:latin typeface="+mn-lt"/>
                        </a:rPr>
                        <a:t>loss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17 dB </a:t>
                      </a:r>
                    </a:p>
                    <a:p>
                      <a:pPr algn="ctr"/>
                      <a:r>
                        <a:rPr lang="fr-FR" sz="800" b="1" i="1" dirty="0">
                          <a:solidFill>
                            <a:schemeClr val="bg1"/>
                          </a:solidFill>
                          <a:latin typeface="+mn-lt"/>
                        </a:rPr>
                        <a:t>± 12 dB [0 ; 38 ]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21.25 dB </a:t>
                      </a:r>
                    </a:p>
                    <a:p>
                      <a:pPr algn="ctr"/>
                      <a:r>
                        <a:rPr lang="fr-FR" sz="800" b="1" i="1" dirty="0">
                          <a:solidFill>
                            <a:schemeClr val="bg1"/>
                          </a:solidFill>
                          <a:latin typeface="+mn-lt"/>
                        </a:rPr>
                        <a:t>±5 dB [3.75 ; 38.75]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25.25 dB </a:t>
                      </a:r>
                    </a:p>
                    <a:p>
                      <a:pPr algn="ctr"/>
                      <a:r>
                        <a:rPr lang="fr-FR" sz="800" b="1" i="1" dirty="0">
                          <a:solidFill>
                            <a:schemeClr val="bg1"/>
                          </a:solidFill>
                          <a:latin typeface="+mn-lt"/>
                        </a:rPr>
                        <a:t>±6 dB [ 7.5 ; 36.25]</a:t>
                      </a:r>
                    </a:p>
                  </a:txBody>
                  <a:tcPr marL="68580" marR="68580" marT="34290" marB="3429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latin typeface="+mn-lt"/>
                        </a:rPr>
                        <a:t>Frequency </a:t>
                      </a:r>
                      <a:r>
                        <a:rPr lang="fr-FR" sz="1100" b="1" dirty="0" err="1">
                          <a:latin typeface="+mn-lt"/>
                        </a:rPr>
                        <a:t>average</a:t>
                      </a:r>
                      <a:r>
                        <a:rPr lang="fr-FR" sz="1100" b="1" dirty="0">
                          <a:latin typeface="+mn-lt"/>
                        </a:rPr>
                        <a:t> of the tinnitus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5260 Hz </a:t>
                      </a:r>
                    </a:p>
                    <a:p>
                      <a:pPr algn="ctr"/>
                      <a:r>
                        <a:rPr lang="fr-FR" sz="800" b="1" i="1" dirty="0">
                          <a:solidFill>
                            <a:schemeClr val="bg1"/>
                          </a:solidFill>
                          <a:latin typeface="+mn-lt"/>
                        </a:rPr>
                        <a:t>± 155 Hz [ 2000 ; 12200]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8750 Hz </a:t>
                      </a:r>
                    </a:p>
                    <a:p>
                      <a:pPr algn="ctr"/>
                      <a:r>
                        <a:rPr lang="fr-FR" sz="800" b="1" i="1" dirty="0">
                          <a:solidFill>
                            <a:schemeClr val="bg1"/>
                          </a:solidFill>
                          <a:latin typeface="+mn-lt"/>
                        </a:rPr>
                        <a:t>± 3464 Hz [ 2400 ; 11200]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7500 Hz </a:t>
                      </a:r>
                    </a:p>
                    <a:p>
                      <a:pPr marL="0" algn="ctr" defTabSz="457200" rtl="0" eaLnBrk="1" latinLnBrk="0" hangingPunct="1"/>
                      <a:r>
                        <a:rPr lang="fr-FR" sz="800" b="1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± 2121 Hz [ 2400 ; 11200]</a:t>
                      </a:r>
                    </a:p>
                  </a:txBody>
                  <a:tcPr marL="68580" marR="68580" marT="34290" marB="3429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err="1">
                          <a:latin typeface="+mn-lt"/>
                        </a:rPr>
                        <a:t>Intensity</a:t>
                      </a:r>
                      <a:r>
                        <a:rPr lang="fr-FR" sz="1100" b="1" dirty="0">
                          <a:latin typeface="+mn-lt"/>
                        </a:rPr>
                        <a:t> </a:t>
                      </a:r>
                      <a:r>
                        <a:rPr lang="fr-FR" sz="1100" b="1" dirty="0" err="1">
                          <a:latin typeface="+mn-lt"/>
                        </a:rPr>
                        <a:t>average</a:t>
                      </a:r>
                      <a:r>
                        <a:rPr lang="fr-FR" sz="1100" b="1" dirty="0">
                          <a:latin typeface="+mn-lt"/>
                        </a:rPr>
                        <a:t> of the tinnitus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3.5 dB </a:t>
                      </a:r>
                    </a:p>
                    <a:p>
                      <a:pPr marL="0" algn="ctr" defTabSz="457200" rtl="0" eaLnBrk="1" latinLnBrk="0" hangingPunct="1"/>
                      <a:r>
                        <a:rPr lang="fr-FR" sz="800" b="1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± 1.4 dB [ 1 ; 15]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6.5 dB </a:t>
                      </a:r>
                    </a:p>
                    <a:p>
                      <a:pPr marL="0" algn="ctr" defTabSz="457200" rtl="0" eaLnBrk="1" latinLnBrk="0" hangingPunct="1"/>
                      <a:r>
                        <a:rPr lang="fr-FR" sz="800" b="1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±2.1 dB [ 1 ; 14]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5.5 dB </a:t>
                      </a:r>
                    </a:p>
                    <a:p>
                      <a:pPr marL="0" algn="ctr" defTabSz="457200" rtl="0" eaLnBrk="1" latinLnBrk="0" hangingPunct="1"/>
                      <a:r>
                        <a:rPr lang="fr-FR" sz="800" b="1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± 0.7 dB [ 1 ; 14]</a:t>
                      </a:r>
                    </a:p>
                  </a:txBody>
                  <a:tcPr marL="68580" marR="68580" marT="34290" marB="3429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6167B2EE-FB78-5FAB-6FAA-248336A6EA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6764969"/>
              </p:ext>
            </p:extLst>
          </p:nvPr>
        </p:nvGraphicFramePr>
        <p:xfrm>
          <a:off x="6793957" y="4190337"/>
          <a:ext cx="2989692" cy="2040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885AC16E-45D8-2779-7A54-5AE252537DC0}"/>
              </a:ext>
            </a:extLst>
          </p:cNvPr>
          <p:cNvSpPr txBox="1">
            <a:spLocks/>
          </p:cNvSpPr>
          <p:nvPr/>
        </p:nvSpPr>
        <p:spPr>
          <a:xfrm>
            <a:off x="8829160" y="6574160"/>
            <a:ext cx="3381927" cy="329105"/>
          </a:xfrm>
          <a:prstGeom prst="rect">
            <a:avLst/>
          </a:prstGeom>
        </p:spPr>
        <p:txBody>
          <a:bodyPr/>
          <a:lstStyle>
            <a:defPPr>
              <a:defRPr lang="en-A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IFOS 2023 - Wednesday January 18, 2023 - DUBAI</a:t>
            </a:r>
            <a:endParaRPr lang="en-AE" sz="12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A4E3C06-2896-556E-7DC7-6BDF7BE33906}"/>
              </a:ext>
            </a:extLst>
          </p:cNvPr>
          <p:cNvSpPr txBox="1"/>
          <p:nvPr/>
        </p:nvSpPr>
        <p:spPr>
          <a:xfrm>
            <a:off x="384857" y="2471178"/>
            <a:ext cx="2578832" cy="253916"/>
          </a:xfrm>
          <a:prstGeom prst="rect">
            <a:avLst/>
          </a:prstGeom>
          <a:noFill/>
        </p:spPr>
        <p:txBody>
          <a:bodyPr vert="horz" wrap="square" lIns="54000" tIns="34290" rIns="54000" bIns="34290" rtlCol="0" anchor="ctr">
            <a:spAutoFit/>
          </a:bodyPr>
          <a:lstStyle/>
          <a:p>
            <a:r>
              <a:rPr lang="fr-FR" sz="1200" i="1" dirty="0"/>
              <a:t>Lefeuvre J et al, Clin </a:t>
            </a:r>
            <a:r>
              <a:rPr lang="fr-FR" sz="1200" i="1" dirty="0" err="1"/>
              <a:t>Otolaryngol</a:t>
            </a:r>
            <a:r>
              <a:rPr lang="fr-FR" sz="1200" i="1" dirty="0"/>
              <a:t>, 2019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D0F3B32-6CA0-BB9A-DF35-8133E8574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849" y="1228865"/>
            <a:ext cx="6243383" cy="12970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892800" y="1228865"/>
            <a:ext cx="781050" cy="472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23360" y="1312753"/>
            <a:ext cx="7257931" cy="143044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noFill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3361" y="4664188"/>
            <a:ext cx="4707091" cy="1749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81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9519" y="498197"/>
            <a:ext cx="10515600" cy="763331"/>
          </a:xfrm>
        </p:spPr>
        <p:txBody>
          <a:bodyPr/>
          <a:lstStyle/>
          <a:p>
            <a:r>
              <a:rPr lang="fr-FR" sz="4000" b="1" dirty="0" err="1"/>
              <a:t>Results</a:t>
            </a:r>
            <a:r>
              <a:rPr lang="fr-FR" sz="4000" b="1" dirty="0"/>
              <a:t> </a:t>
            </a:r>
            <a:r>
              <a:rPr lang="fr-FR" sz="4000" b="1" dirty="0" err="1"/>
              <a:t>Prosthetik</a:t>
            </a:r>
            <a:endParaRPr lang="fr-FR" sz="4000" b="1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1AC95E3-52C1-423C-BFE2-47A393BB8B7E}"/>
              </a:ext>
            </a:extLst>
          </p:cNvPr>
          <p:cNvCxnSpPr/>
          <p:nvPr/>
        </p:nvCxnSpPr>
        <p:spPr>
          <a:xfrm flipH="1">
            <a:off x="9098733" y="1758614"/>
            <a:ext cx="104783" cy="269362"/>
          </a:xfrm>
          <a:prstGeom prst="line">
            <a:avLst/>
          </a:prstGeom>
          <a:ln w="12700" cap="rnd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DA27C78B-5839-E346-B04B-E6799281865F}"/>
              </a:ext>
            </a:extLst>
          </p:cNvPr>
          <p:cNvSpPr txBox="1">
            <a:spLocks/>
          </p:cNvSpPr>
          <p:nvPr/>
        </p:nvSpPr>
        <p:spPr>
          <a:xfrm>
            <a:off x="323359" y="2947434"/>
            <a:ext cx="6774557" cy="1430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200" kern="1200">
                <a:solidFill>
                  <a:srgbClr val="636463"/>
                </a:solidFill>
                <a:latin typeface="+mn-lt"/>
                <a:ea typeface="+mn-ea"/>
                <a:cs typeface="+mn-cs"/>
              </a:defRPr>
            </a:lvl1pPr>
            <a:lvl2pPr marL="10858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kern="1200">
                <a:solidFill>
                  <a:srgbClr val="636463"/>
                </a:solidFill>
                <a:latin typeface="+mn-lt"/>
                <a:ea typeface="+mn-ea"/>
                <a:cs typeface="+mn-cs"/>
              </a:defRPr>
            </a:lvl2pPr>
            <a:lvl3pPr marL="1485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kern="1200">
                <a:solidFill>
                  <a:srgbClr val="636463"/>
                </a:solidFill>
                <a:latin typeface="+mn-lt"/>
                <a:ea typeface="+mn-ea"/>
                <a:cs typeface="+mn-cs"/>
              </a:defRPr>
            </a:lvl3pPr>
            <a:lvl4pPr marL="19431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kern="1200">
                <a:solidFill>
                  <a:srgbClr val="636463"/>
                </a:solidFill>
                <a:latin typeface="+mn-lt"/>
                <a:ea typeface="+mn-ea"/>
                <a:cs typeface="+mn-cs"/>
              </a:defRPr>
            </a:lvl4pPr>
            <a:lvl5pPr marL="24003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kern="1200">
                <a:solidFill>
                  <a:srgbClr val="63646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chemeClr val="accent4"/>
                </a:solidFill>
              </a:rPr>
              <a:t>VAS and THI:</a:t>
            </a:r>
          </a:p>
          <a:p>
            <a:pPr marL="0" indent="0">
              <a:buNone/>
            </a:pPr>
            <a:r>
              <a:rPr lang="fr-FR" sz="1600" b="1" dirty="0">
                <a:solidFill>
                  <a:schemeClr val="accent4"/>
                </a:solidFill>
              </a:rPr>
              <a:t>        66 patients </a:t>
            </a:r>
            <a:r>
              <a:rPr lang="fr-FR" sz="1600" b="1" dirty="0" err="1">
                <a:solidFill>
                  <a:schemeClr val="accent4"/>
                </a:solidFill>
              </a:rPr>
              <a:t>with</a:t>
            </a:r>
            <a:r>
              <a:rPr lang="fr-FR" sz="1600" b="1" dirty="0">
                <a:solidFill>
                  <a:schemeClr val="accent4"/>
                </a:solidFill>
              </a:rPr>
              <a:t> </a:t>
            </a:r>
            <a:r>
              <a:rPr lang="fr-FR" sz="1600" b="1" dirty="0" err="1">
                <a:solidFill>
                  <a:schemeClr val="accent4"/>
                </a:solidFill>
              </a:rPr>
              <a:t>whistling</a:t>
            </a:r>
            <a:r>
              <a:rPr lang="fr-FR" sz="1600" b="1" dirty="0">
                <a:solidFill>
                  <a:schemeClr val="accent4"/>
                </a:solidFill>
              </a:rPr>
              <a:t> and </a:t>
            </a:r>
            <a:r>
              <a:rPr lang="fr-FR" sz="1600" b="1" dirty="0" err="1">
                <a:solidFill>
                  <a:schemeClr val="accent4"/>
                </a:solidFill>
              </a:rPr>
              <a:t>without</a:t>
            </a:r>
            <a:r>
              <a:rPr lang="fr-FR" sz="1600" b="1" dirty="0">
                <a:solidFill>
                  <a:schemeClr val="accent4"/>
                </a:solidFill>
              </a:rPr>
              <a:t> </a:t>
            </a:r>
            <a:r>
              <a:rPr lang="fr-FR" sz="1600" b="1" dirty="0" err="1">
                <a:solidFill>
                  <a:schemeClr val="accent4"/>
                </a:solidFill>
              </a:rPr>
              <a:t>hearing</a:t>
            </a:r>
            <a:r>
              <a:rPr lang="fr-FR" sz="1600" b="1" dirty="0">
                <a:solidFill>
                  <a:schemeClr val="accent4"/>
                </a:solidFill>
              </a:rPr>
              <a:t> </a:t>
            </a:r>
            <a:r>
              <a:rPr lang="fr-FR" sz="1600" b="1" dirty="0" err="1">
                <a:solidFill>
                  <a:schemeClr val="accent4"/>
                </a:solidFill>
              </a:rPr>
              <a:t>loss</a:t>
            </a:r>
            <a:r>
              <a:rPr lang="fr-FR" sz="1600" b="1" dirty="0">
                <a:solidFill>
                  <a:schemeClr val="accent4"/>
                </a:solidFill>
              </a:rPr>
              <a:t> </a:t>
            </a:r>
            <a:r>
              <a:rPr lang="fr-FR" sz="1600" b="1" dirty="0" err="1">
                <a:solidFill>
                  <a:schemeClr val="accent4"/>
                </a:solidFill>
              </a:rPr>
              <a:t>directly</a:t>
            </a:r>
            <a:r>
              <a:rPr lang="fr-FR" sz="1600" b="1" dirty="0">
                <a:solidFill>
                  <a:schemeClr val="accent4"/>
                </a:solidFill>
              </a:rPr>
              <a:t> </a:t>
            </a:r>
            <a:r>
              <a:rPr lang="fr-FR" sz="1600" b="1" dirty="0" err="1">
                <a:solidFill>
                  <a:schemeClr val="accent4"/>
                </a:solidFill>
              </a:rPr>
              <a:t>equiped</a:t>
            </a:r>
            <a:endParaRPr lang="fr-FR" sz="1600" b="1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chemeClr val="accent4"/>
                </a:solidFill>
              </a:rPr>
              <a:t>      </a:t>
            </a:r>
            <a:r>
              <a:rPr lang="fr-FR" sz="1800" dirty="0"/>
              <a:t>(</a:t>
            </a:r>
            <a:r>
              <a:rPr lang="fr-FR" sz="1800" dirty="0" err="1"/>
              <a:t>Difference</a:t>
            </a:r>
            <a:r>
              <a:rPr lang="fr-FR" sz="1800" dirty="0"/>
              <a:t> </a:t>
            </a:r>
            <a:r>
              <a:rPr lang="fr-FR" sz="1800" dirty="0" err="1"/>
              <a:t>statisticaly</a:t>
            </a:r>
            <a:r>
              <a:rPr lang="fr-FR" sz="1800" dirty="0"/>
              <a:t> significative : t-Test ; p&lt;0,0001)</a:t>
            </a:r>
          </a:p>
          <a:p>
            <a:endParaRPr lang="fr-FR" sz="28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80F470B-6F87-4220-83B8-7AF7A294281E}"/>
              </a:ext>
            </a:extLst>
          </p:cNvPr>
          <p:cNvSpPr txBox="1"/>
          <p:nvPr/>
        </p:nvSpPr>
        <p:spPr>
          <a:xfrm>
            <a:off x="9203516" y="1639434"/>
            <a:ext cx="1640631" cy="276999"/>
          </a:xfrm>
          <a:prstGeom prst="rect">
            <a:avLst/>
          </a:prstGeom>
          <a:noFill/>
        </p:spPr>
        <p:txBody>
          <a:bodyPr vert="horz" wrap="square" lIns="72000" tIns="45720" rIns="72000" bIns="45720" rtlCol="0" anchor="ctr">
            <a:spAutoFit/>
          </a:bodyPr>
          <a:lstStyle/>
          <a:p>
            <a:r>
              <a:rPr lang="fr-FR" sz="1200" dirty="0"/>
              <a:t> </a:t>
            </a:r>
            <a:r>
              <a:rPr lang="fr-FR" sz="1200" dirty="0" err="1"/>
              <a:t>unsatisfied</a:t>
            </a:r>
            <a:r>
              <a:rPr lang="fr-FR" sz="1200" dirty="0"/>
              <a:t> </a:t>
            </a:r>
            <a:r>
              <a:rPr lang="fr-FR" sz="1200" b="1" dirty="0"/>
              <a:t>7,6%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662F77B8-0849-A144-A7A9-08A4D2D81400}"/>
              </a:ext>
            </a:extLst>
          </p:cNvPr>
          <p:cNvSpPr txBox="1">
            <a:spLocks/>
          </p:cNvSpPr>
          <p:nvPr/>
        </p:nvSpPr>
        <p:spPr>
          <a:xfrm>
            <a:off x="8181558" y="1261528"/>
            <a:ext cx="2216536" cy="3887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200" kern="1200">
                <a:solidFill>
                  <a:srgbClr val="636463"/>
                </a:solidFill>
                <a:latin typeface="+mn-lt"/>
                <a:ea typeface="+mn-ea"/>
                <a:cs typeface="+mn-cs"/>
              </a:defRPr>
            </a:lvl1pPr>
            <a:lvl2pPr marL="10858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kern="1200">
                <a:solidFill>
                  <a:srgbClr val="636463"/>
                </a:solidFill>
                <a:latin typeface="+mn-lt"/>
                <a:ea typeface="+mn-ea"/>
                <a:cs typeface="+mn-cs"/>
              </a:defRPr>
            </a:lvl2pPr>
            <a:lvl3pPr marL="1485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kern="1200">
                <a:solidFill>
                  <a:srgbClr val="636463"/>
                </a:solidFill>
                <a:latin typeface="+mn-lt"/>
                <a:ea typeface="+mn-ea"/>
                <a:cs typeface="+mn-cs"/>
              </a:defRPr>
            </a:lvl3pPr>
            <a:lvl4pPr marL="19431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kern="1200">
                <a:solidFill>
                  <a:srgbClr val="636463"/>
                </a:solidFill>
                <a:latin typeface="+mn-lt"/>
                <a:ea typeface="+mn-ea"/>
                <a:cs typeface="+mn-cs"/>
              </a:defRPr>
            </a:lvl4pPr>
            <a:lvl5pPr marL="24003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kern="1200">
                <a:solidFill>
                  <a:srgbClr val="63646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>
                <a:solidFill>
                  <a:schemeClr val="accent2"/>
                </a:solidFill>
              </a:rPr>
              <a:t>SATISFACTORY RATE </a:t>
            </a:r>
          </a:p>
        </p:txBody>
      </p:sp>
      <p:sp>
        <p:nvSpPr>
          <p:cNvPr id="12" name="Espace réservé du texte 2"/>
          <p:cNvSpPr txBox="1">
            <a:spLocks/>
          </p:cNvSpPr>
          <p:nvPr/>
        </p:nvSpPr>
        <p:spPr>
          <a:xfrm>
            <a:off x="1788043" y="1316105"/>
            <a:ext cx="2151498" cy="388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C00000"/>
                </a:solidFill>
              </a:rPr>
              <a:t>Solutions choisies</a:t>
            </a:r>
          </a:p>
          <a:p>
            <a:endParaRPr lang="fr-FR" dirty="0"/>
          </a:p>
        </p:txBody>
      </p:sp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3809402815"/>
              </p:ext>
            </p:extLst>
          </p:nvPr>
        </p:nvGraphicFramePr>
        <p:xfrm>
          <a:off x="7160732" y="3349994"/>
          <a:ext cx="3980784" cy="2326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0219496" y="3367044"/>
            <a:ext cx="922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Coloured noise </a:t>
            </a:r>
            <a:r>
              <a:rPr lang="fr-FR" sz="1200" b="1" dirty="0" err="1"/>
              <a:t>alone</a:t>
            </a:r>
            <a:endParaRPr lang="fr-FR" sz="1200" b="1" dirty="0"/>
          </a:p>
          <a:p>
            <a:r>
              <a:rPr lang="fr-FR" sz="1200" b="1" dirty="0"/>
              <a:t>    5,0 % </a:t>
            </a:r>
          </a:p>
        </p:txBody>
      </p:sp>
      <p:sp>
        <p:nvSpPr>
          <p:cNvPr id="17" name="Espace réservé du pied de page 3">
            <a:extLst>
              <a:ext uri="{FF2B5EF4-FFF2-40B4-BE49-F238E27FC236}">
                <a16:creationId xmlns:a16="http://schemas.microsoft.com/office/drawing/2014/main" id="{885AC16E-45D8-2779-7A54-5AE252537DC0}"/>
              </a:ext>
            </a:extLst>
          </p:cNvPr>
          <p:cNvSpPr txBox="1">
            <a:spLocks/>
          </p:cNvSpPr>
          <p:nvPr/>
        </p:nvSpPr>
        <p:spPr>
          <a:xfrm>
            <a:off x="8829160" y="6574160"/>
            <a:ext cx="3381927" cy="329105"/>
          </a:xfrm>
          <a:prstGeom prst="rect">
            <a:avLst/>
          </a:prstGeom>
        </p:spPr>
        <p:txBody>
          <a:bodyPr/>
          <a:lstStyle>
            <a:defPPr>
              <a:defRPr lang="en-A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IFOS 2023 - Wednesday January 18, 2023 - DUBAI</a:t>
            </a:r>
            <a:endParaRPr lang="en-AE" sz="12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A4E3C06-2896-556E-7DC7-6BDF7BE33906}"/>
              </a:ext>
            </a:extLst>
          </p:cNvPr>
          <p:cNvSpPr txBox="1"/>
          <p:nvPr/>
        </p:nvSpPr>
        <p:spPr>
          <a:xfrm>
            <a:off x="384857" y="2471178"/>
            <a:ext cx="2578832" cy="253916"/>
          </a:xfrm>
          <a:prstGeom prst="rect">
            <a:avLst/>
          </a:prstGeom>
          <a:noFill/>
        </p:spPr>
        <p:txBody>
          <a:bodyPr vert="horz" wrap="square" lIns="54000" tIns="34290" rIns="54000" bIns="34290" rtlCol="0" anchor="ctr">
            <a:spAutoFit/>
          </a:bodyPr>
          <a:lstStyle/>
          <a:p>
            <a:r>
              <a:rPr lang="fr-FR" sz="1200" i="1" dirty="0"/>
              <a:t>Lefeuvre J et al, Clin </a:t>
            </a:r>
            <a:r>
              <a:rPr lang="fr-FR" sz="1200" i="1" dirty="0" err="1"/>
              <a:t>Otolaryngol</a:t>
            </a:r>
            <a:r>
              <a:rPr lang="fr-FR" sz="1200" i="1" dirty="0"/>
              <a:t>, 2019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8D0F3B32-6CA0-BB9A-DF35-8133E8574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849" y="1210728"/>
            <a:ext cx="6243383" cy="129705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892800" y="1228865"/>
            <a:ext cx="781050" cy="472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23360" y="1312753"/>
            <a:ext cx="7257931" cy="143044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noFill/>
            </a:endParaRP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A1AC95E3-52C1-423C-BFE2-47A393BB8B7E}"/>
              </a:ext>
            </a:extLst>
          </p:cNvPr>
          <p:cNvCxnSpPr/>
          <p:nvPr/>
        </p:nvCxnSpPr>
        <p:spPr>
          <a:xfrm flipH="1">
            <a:off x="9353689" y="3609984"/>
            <a:ext cx="653274" cy="67203"/>
          </a:xfrm>
          <a:prstGeom prst="line">
            <a:avLst/>
          </a:prstGeom>
          <a:ln w="12700" cap="rnd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4" name="Graphique 23"/>
          <p:cNvGraphicFramePr/>
          <p:nvPr>
            <p:extLst>
              <p:ext uri="{D42A27DB-BD31-4B8C-83A1-F6EECF244321}">
                <p14:modId xmlns:p14="http://schemas.microsoft.com/office/powerpoint/2010/main" val="3735372819"/>
              </p:ext>
            </p:extLst>
          </p:nvPr>
        </p:nvGraphicFramePr>
        <p:xfrm>
          <a:off x="8172504" y="1723613"/>
          <a:ext cx="2346859" cy="1640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B01BA5CC-5D3E-493C-A67D-386CF94B5853}"/>
              </a:ext>
            </a:extLst>
          </p:cNvPr>
          <p:cNvSpPr txBox="1"/>
          <p:nvPr/>
        </p:nvSpPr>
        <p:spPr>
          <a:xfrm>
            <a:off x="8683547" y="2471178"/>
            <a:ext cx="1340285" cy="461665"/>
          </a:xfrm>
          <a:prstGeom prst="rect">
            <a:avLst/>
          </a:prstGeom>
          <a:noFill/>
        </p:spPr>
        <p:txBody>
          <a:bodyPr vert="horz" wrap="square" lIns="72000" tIns="45720" rIns="72000" bIns="45720" rtlCol="0" anchor="ctr">
            <a:spAutoFit/>
          </a:bodyPr>
          <a:lstStyle/>
          <a:p>
            <a:pPr algn="ctr"/>
            <a:r>
              <a:rPr lang="fr-FR" sz="1200" dirty="0"/>
              <a:t> </a:t>
            </a:r>
            <a:r>
              <a:rPr lang="fr-FR" sz="1200" dirty="0" err="1"/>
              <a:t>satisfied</a:t>
            </a:r>
            <a:endParaRPr lang="fr-FR" sz="1200" dirty="0"/>
          </a:p>
          <a:p>
            <a:pPr algn="ctr"/>
            <a:r>
              <a:rPr lang="fr-FR" sz="1200" b="1" dirty="0">
                <a:solidFill>
                  <a:prstClr val="black"/>
                </a:solidFill>
              </a:rPr>
              <a:t>92,4%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677973"/>
              </p:ext>
            </p:extLst>
          </p:nvPr>
        </p:nvGraphicFramePr>
        <p:xfrm>
          <a:off x="514020" y="4193236"/>
          <a:ext cx="6851042" cy="1634188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822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5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6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039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VAS </a:t>
                      </a:r>
                      <a:r>
                        <a:rPr lang="fr-FR" sz="1600" b="1" u="none" strike="noStrike" dirty="0" err="1">
                          <a:effectLst/>
                        </a:rPr>
                        <a:t>Inconvenience</a:t>
                      </a:r>
                      <a:r>
                        <a:rPr lang="fr-FR" sz="1600" b="1" u="none" strike="noStrike" dirty="0">
                          <a:effectLst/>
                        </a:rPr>
                        <a:t> (/10)</a:t>
                      </a:r>
                      <a:endParaRPr lang="fr-FR" sz="1600" b="1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VAS </a:t>
                      </a:r>
                      <a:r>
                        <a:rPr lang="fr-FR" sz="1600" b="1" u="none" strike="noStrike" dirty="0" err="1">
                          <a:effectLst/>
                        </a:rPr>
                        <a:t>Intensity</a:t>
                      </a:r>
                      <a:r>
                        <a:rPr lang="fr-FR" sz="1600" b="1" u="none" strike="noStrike" dirty="0">
                          <a:effectLst/>
                        </a:rPr>
                        <a:t> (/10)</a:t>
                      </a:r>
                      <a:endParaRPr lang="fr-FR" sz="1600" b="1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THI (/100)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07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>
                          <a:effectLst/>
                        </a:rPr>
                        <a:t> Before equipment</a:t>
                      </a:r>
                      <a:endParaRPr lang="fr-FR" sz="1600" b="1" i="0" u="none" strike="noStrike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6,36</a:t>
                      </a:r>
                      <a:br>
                        <a:rPr lang="fr-FR" sz="1600" b="1" u="none" strike="noStrike" dirty="0">
                          <a:effectLst/>
                        </a:rPr>
                      </a:br>
                      <a:r>
                        <a:rPr lang="fr-FR" sz="1600" u="none" strike="noStrike" dirty="0">
                          <a:effectLst/>
                        </a:rPr>
                        <a:t>1,75 (2;10)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6,27</a:t>
                      </a:r>
                      <a:r>
                        <a:rPr lang="fr-FR" sz="1600" u="none" strike="noStrike" dirty="0">
                          <a:effectLst/>
                        </a:rPr>
                        <a:t/>
                      </a:r>
                      <a:br>
                        <a:rPr lang="fr-FR" sz="1600" u="none" strike="noStrike" dirty="0">
                          <a:effectLst/>
                        </a:rPr>
                      </a:br>
                      <a:r>
                        <a:rPr lang="fr-FR" sz="1600" u="none" strike="noStrike" dirty="0">
                          <a:effectLst/>
                        </a:rPr>
                        <a:t>1,63 (2;10)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50,81</a:t>
                      </a:r>
                      <a:r>
                        <a:rPr lang="fr-FR" sz="1600" u="none" strike="noStrike" dirty="0">
                          <a:effectLst/>
                        </a:rPr>
                        <a:t/>
                      </a:r>
                      <a:br>
                        <a:rPr lang="fr-FR" sz="1600" u="none" strike="noStrike" dirty="0">
                          <a:effectLst/>
                        </a:rPr>
                      </a:br>
                      <a:r>
                        <a:rPr lang="fr-FR" sz="1600" u="none" strike="noStrike" dirty="0">
                          <a:effectLst/>
                        </a:rPr>
                        <a:t>17 (12;80)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07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dirty="0">
                          <a:effectLst/>
                        </a:rPr>
                        <a:t>  </a:t>
                      </a:r>
                      <a:r>
                        <a:rPr lang="fr-FR" sz="1600" b="1" u="none" strike="noStrike" dirty="0" err="1">
                          <a:effectLst/>
                        </a:rPr>
                        <a:t>After</a:t>
                      </a:r>
                      <a:r>
                        <a:rPr lang="fr-FR" sz="1600" b="1" u="none" strike="noStrike" dirty="0">
                          <a:effectLst/>
                        </a:rPr>
                        <a:t> Equipment</a:t>
                      </a:r>
                      <a:endParaRPr lang="fr-FR" sz="1600" b="1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3,63</a:t>
                      </a:r>
                      <a:r>
                        <a:rPr lang="fr-FR" sz="1600" u="none" strike="noStrike" dirty="0">
                          <a:effectLst/>
                        </a:rPr>
                        <a:t/>
                      </a:r>
                      <a:br>
                        <a:rPr lang="fr-FR" sz="1600" u="none" strike="noStrike" dirty="0">
                          <a:effectLst/>
                        </a:rPr>
                      </a:br>
                      <a:r>
                        <a:rPr lang="fr-FR" sz="1600" u="none" strike="noStrike" dirty="0">
                          <a:effectLst/>
                        </a:rPr>
                        <a:t>1,70 (0;6)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3,72</a:t>
                      </a:r>
                      <a:br>
                        <a:rPr lang="fr-FR" sz="1600" b="1" u="none" strike="noStrike" dirty="0">
                          <a:effectLst/>
                        </a:rPr>
                      </a:br>
                      <a:r>
                        <a:rPr lang="fr-FR" sz="1600" u="none" strike="noStrike" dirty="0">
                          <a:effectLst/>
                        </a:rPr>
                        <a:t>1,80 (0;6)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28,95</a:t>
                      </a:r>
                      <a:br>
                        <a:rPr lang="fr-FR" sz="1600" b="1" u="none" strike="noStrike" dirty="0">
                          <a:effectLst/>
                        </a:rPr>
                      </a:br>
                      <a:r>
                        <a:rPr lang="fr-FR" sz="1600" u="none" strike="noStrike" dirty="0">
                          <a:effectLst/>
                        </a:rPr>
                        <a:t>11,69 (12;52)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811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070D63-EF0E-337D-7D71-EABA8670F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658" y="510798"/>
            <a:ext cx="10515600" cy="763331"/>
          </a:xfrm>
        </p:spPr>
        <p:txBody>
          <a:bodyPr/>
          <a:lstStyle/>
          <a:p>
            <a:r>
              <a:rPr lang="fr-FR" sz="4000" b="1" dirty="0"/>
              <a:t>Prescription of </a:t>
            </a:r>
            <a:r>
              <a:rPr lang="fr-FR" sz="4000" b="1" dirty="0" err="1"/>
              <a:t>hearing</a:t>
            </a:r>
            <a:r>
              <a:rPr lang="fr-FR" sz="4000" b="1" dirty="0"/>
              <a:t> </a:t>
            </a:r>
            <a:r>
              <a:rPr lang="fr-FR" sz="4000" b="1" dirty="0" err="1" smtClean="0"/>
              <a:t>aids</a:t>
            </a:r>
            <a:r>
              <a:rPr lang="fr-FR" sz="4000" b="1" dirty="0"/>
              <a:t>:</a:t>
            </a:r>
            <a:endParaRPr lang="fr-FR" sz="40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764949-1993-4E48-F6BB-1AFB58F75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580" y="2038610"/>
            <a:ext cx="10515600" cy="3322040"/>
          </a:xfrm>
        </p:spPr>
        <p:txBody>
          <a:bodyPr/>
          <a:lstStyle/>
          <a:p>
            <a:pPr marL="0" indent="0">
              <a:buNone/>
            </a:pP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Medical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treatment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alone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: 1710   </a:t>
            </a:r>
            <a:r>
              <a:rPr lang="fr-FR" sz="2000" b="1" dirty="0">
                <a:solidFill>
                  <a:schemeClr val="accent4"/>
                </a:solidFill>
              </a:rPr>
              <a:t>(51,14 %)</a:t>
            </a:r>
          </a:p>
          <a:p>
            <a:pPr marL="0" indent="0">
              <a:buNone/>
            </a:pPr>
            <a:endParaRPr lang="fr-FR" sz="2000" b="1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Hearing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aids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refused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by the patient : 225   </a:t>
            </a:r>
            <a:r>
              <a:rPr lang="fr-FR" sz="2000" b="1" dirty="0">
                <a:solidFill>
                  <a:schemeClr val="accent2"/>
                </a:solidFill>
              </a:rPr>
              <a:t>( 6,73 %)</a:t>
            </a:r>
          </a:p>
          <a:p>
            <a:pPr marL="0" indent="0">
              <a:buNone/>
            </a:pPr>
            <a:endParaRPr lang="fr-FR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Prescription of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hearing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aids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: 1409   </a:t>
            </a:r>
            <a:r>
              <a:rPr lang="fr-FR" sz="2000" b="1" dirty="0">
                <a:solidFill>
                  <a:schemeClr val="accent4">
                    <a:lumMod val="75000"/>
                  </a:schemeClr>
                </a:solidFill>
              </a:rPr>
              <a:t>(42,13 %)</a:t>
            </a:r>
          </a:p>
          <a:p>
            <a:pPr marL="0" indent="0">
              <a:buNone/>
            </a:pPr>
            <a:endParaRPr lang="fr-FR" sz="8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600" i="1" dirty="0" err="1"/>
              <a:t>Before</a:t>
            </a:r>
            <a:r>
              <a:rPr lang="fr-FR" sz="1600" i="1" dirty="0"/>
              <a:t> </a:t>
            </a:r>
            <a:r>
              <a:rPr lang="fr-FR" sz="1600" i="1" dirty="0" err="1"/>
              <a:t>medical</a:t>
            </a:r>
            <a:r>
              <a:rPr lang="fr-FR" sz="1600" i="1" dirty="0"/>
              <a:t> </a:t>
            </a:r>
            <a:r>
              <a:rPr lang="fr-FR" sz="1600" i="1" dirty="0" err="1"/>
              <a:t>treatment</a:t>
            </a:r>
            <a:r>
              <a:rPr lang="fr-FR" sz="1600" i="1" dirty="0"/>
              <a:t>                          247   (17,53 %)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600" i="1" dirty="0" err="1"/>
              <a:t>Associated</a:t>
            </a:r>
            <a:r>
              <a:rPr lang="fr-FR" sz="1600" i="1" dirty="0"/>
              <a:t> to </a:t>
            </a:r>
            <a:r>
              <a:rPr lang="fr-FR" sz="1600" i="1" dirty="0" err="1"/>
              <a:t>medical</a:t>
            </a:r>
            <a:r>
              <a:rPr lang="fr-FR" sz="1600" i="1" dirty="0"/>
              <a:t> </a:t>
            </a:r>
            <a:r>
              <a:rPr lang="fr-FR" sz="1600" i="1" dirty="0" err="1"/>
              <a:t>treatment</a:t>
            </a:r>
            <a:r>
              <a:rPr lang="fr-FR" sz="1600" i="1" dirty="0"/>
              <a:t>              388   (27,53 %)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600" i="1" dirty="0" err="1"/>
              <a:t>After</a:t>
            </a:r>
            <a:r>
              <a:rPr lang="fr-FR" sz="1600" i="1" dirty="0"/>
              <a:t> </a:t>
            </a:r>
            <a:r>
              <a:rPr lang="fr-FR" sz="1600" i="1" dirty="0" err="1"/>
              <a:t>failure</a:t>
            </a:r>
            <a:r>
              <a:rPr lang="fr-FR" sz="1600" i="1" dirty="0"/>
              <a:t> of the </a:t>
            </a:r>
            <a:r>
              <a:rPr lang="fr-FR" sz="1600" i="1" dirty="0" err="1"/>
              <a:t>medical</a:t>
            </a:r>
            <a:r>
              <a:rPr lang="fr-FR" sz="1600" i="1" dirty="0"/>
              <a:t> </a:t>
            </a:r>
            <a:r>
              <a:rPr lang="fr-FR" sz="1600" i="1" dirty="0" err="1"/>
              <a:t>treatment</a:t>
            </a:r>
            <a:r>
              <a:rPr lang="fr-FR" sz="1600" i="1" dirty="0"/>
              <a:t>     774   (54,94 %)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885AC16E-45D8-2779-7A54-5AE252537DC0}"/>
              </a:ext>
            </a:extLst>
          </p:cNvPr>
          <p:cNvSpPr txBox="1">
            <a:spLocks/>
          </p:cNvSpPr>
          <p:nvPr/>
        </p:nvSpPr>
        <p:spPr>
          <a:xfrm>
            <a:off x="8829160" y="6574160"/>
            <a:ext cx="3381927" cy="329105"/>
          </a:xfrm>
          <a:prstGeom prst="rect">
            <a:avLst/>
          </a:prstGeom>
        </p:spPr>
        <p:txBody>
          <a:bodyPr/>
          <a:lstStyle>
            <a:defPPr>
              <a:defRPr lang="en-A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IFOS 2023 - Wednesday January 18, 2023 - DUBAI</a:t>
            </a:r>
            <a:endParaRPr lang="en-AE" sz="1200" dirty="0"/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3010608062"/>
              </p:ext>
            </p:extLst>
          </p:nvPr>
        </p:nvGraphicFramePr>
        <p:xfrm>
          <a:off x="-128489" y="2209048"/>
          <a:ext cx="3229069" cy="2190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5225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88773C-AF18-321A-8823-D8463510A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608" y="492693"/>
            <a:ext cx="10515600" cy="763331"/>
          </a:xfrm>
        </p:spPr>
        <p:txBody>
          <a:bodyPr/>
          <a:lstStyle/>
          <a:p>
            <a:r>
              <a:rPr lang="fr-FR" sz="4000" b="1" dirty="0" err="1"/>
              <a:t>Step</a:t>
            </a:r>
            <a:r>
              <a:rPr lang="fr-FR" sz="4000" b="1" dirty="0"/>
              <a:t> 4 / 4 of </a:t>
            </a:r>
            <a:r>
              <a:rPr lang="fr-FR" sz="4000" b="1" dirty="0" err="1"/>
              <a:t>our</a:t>
            </a:r>
            <a:r>
              <a:rPr lang="fr-FR" sz="4000" b="1" dirty="0"/>
              <a:t> </a:t>
            </a:r>
            <a:r>
              <a:rPr lang="fr-FR" sz="4000" b="1" dirty="0" err="1"/>
              <a:t>protocol</a:t>
            </a:r>
            <a:endParaRPr lang="fr-FR" sz="40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DCD2B8-8512-A9EB-137D-51692C437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503" y="1679171"/>
            <a:ext cx="10349693" cy="3925498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fr-FR" sz="2400" dirty="0"/>
              <a:t> </a:t>
            </a:r>
            <a:r>
              <a:rPr lang="fr-FR" sz="2000" dirty="0" err="1"/>
              <a:t>Take</a:t>
            </a:r>
            <a:r>
              <a:rPr lang="fr-FR" sz="2000" dirty="0"/>
              <a:t> in </a:t>
            </a:r>
            <a:r>
              <a:rPr lang="fr-FR" sz="2000" dirty="0" err="1"/>
              <a:t>account</a:t>
            </a:r>
            <a:r>
              <a:rPr lang="fr-FR" sz="2000" dirty="0"/>
              <a:t> the </a:t>
            </a:r>
            <a:r>
              <a:rPr lang="fr-FR" sz="2000" dirty="0" err="1"/>
              <a:t>emotional</a:t>
            </a:r>
            <a:r>
              <a:rPr lang="fr-FR" sz="2000" dirty="0"/>
              <a:t> </a:t>
            </a:r>
            <a:r>
              <a:rPr lang="fr-FR" sz="2000" dirty="0" err="1"/>
              <a:t>level</a:t>
            </a:r>
            <a:r>
              <a:rPr lang="fr-FR" sz="2000" dirty="0"/>
              <a:t> of the patient and the real </a:t>
            </a:r>
            <a:r>
              <a:rPr lang="fr-FR" sz="2000" dirty="0" err="1"/>
              <a:t>level</a:t>
            </a:r>
            <a:r>
              <a:rPr lang="fr-FR" sz="2000" dirty="0"/>
              <a:t> of the impact of the tinnitus on </a:t>
            </a:r>
            <a:r>
              <a:rPr lang="fr-FR" sz="2000" dirty="0" err="1"/>
              <a:t>daily</a:t>
            </a:r>
            <a:r>
              <a:rPr lang="fr-FR" sz="2000" dirty="0"/>
              <a:t> life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endParaRPr lang="fr-FR" sz="2000" dirty="0"/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fr-FR" sz="2000" dirty="0"/>
              <a:t> </a:t>
            </a:r>
            <a:r>
              <a:rPr lang="fr-FR" sz="2000" dirty="0" err="1"/>
              <a:t>Insist</a:t>
            </a:r>
            <a:r>
              <a:rPr lang="fr-FR" sz="2000" dirty="0"/>
              <a:t> on the </a:t>
            </a:r>
            <a:r>
              <a:rPr lang="fr-FR" sz="2000" dirty="0" err="1"/>
              <a:t>disponibility</a:t>
            </a:r>
            <a:r>
              <a:rPr lang="fr-FR" sz="2000" dirty="0"/>
              <a:t> and the </a:t>
            </a:r>
            <a:r>
              <a:rPr lang="fr-FR" sz="2000" dirty="0" err="1"/>
              <a:t>cohesion</a:t>
            </a:r>
            <a:r>
              <a:rPr lang="fr-FR" sz="2000" dirty="0"/>
              <a:t> of </a:t>
            </a:r>
            <a:r>
              <a:rPr lang="fr-FR" sz="2000" dirty="0" err="1"/>
              <a:t>our</a:t>
            </a:r>
            <a:r>
              <a:rPr lang="fr-FR" sz="2000" dirty="0"/>
              <a:t> </a:t>
            </a:r>
            <a:r>
              <a:rPr lang="fr-FR" sz="2000" dirty="0" err="1"/>
              <a:t>multidisciplinary</a:t>
            </a:r>
            <a:r>
              <a:rPr lang="fr-FR" sz="2000" dirty="0"/>
              <a:t> team </a:t>
            </a:r>
            <a:r>
              <a:rPr lang="fr-FR" sz="2000" dirty="0" err="1"/>
              <a:t>which</a:t>
            </a:r>
            <a:r>
              <a:rPr lang="fr-FR" sz="2000" dirty="0"/>
              <a:t> can </a:t>
            </a:r>
            <a:r>
              <a:rPr lang="fr-FR" sz="2000" dirty="0" err="1"/>
              <a:t>always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reached</a:t>
            </a:r>
            <a:endParaRPr lang="fr-FR" sz="2000" dirty="0"/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endParaRPr lang="fr-FR" sz="2000" dirty="0"/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fr-FR" sz="2000" dirty="0"/>
              <a:t> </a:t>
            </a:r>
            <a:r>
              <a:rPr lang="fr-FR" sz="2000" dirty="0" err="1"/>
              <a:t>According</a:t>
            </a:r>
            <a:r>
              <a:rPr lang="fr-FR" sz="2000" dirty="0"/>
              <a:t> to </a:t>
            </a:r>
            <a:r>
              <a:rPr lang="fr-FR" sz="2000" dirty="0" err="1"/>
              <a:t>each</a:t>
            </a:r>
            <a:r>
              <a:rPr lang="fr-FR" sz="2000" dirty="0"/>
              <a:t> patient, the </a:t>
            </a:r>
            <a:r>
              <a:rPr lang="fr-FR" sz="2000" dirty="0" err="1"/>
              <a:t>medical</a:t>
            </a:r>
            <a:r>
              <a:rPr lang="fr-FR" sz="2000" dirty="0"/>
              <a:t> and </a:t>
            </a:r>
            <a:r>
              <a:rPr lang="fr-FR" sz="2000" dirty="0" err="1"/>
              <a:t>audioprothetic</a:t>
            </a:r>
            <a:r>
              <a:rPr lang="fr-FR" sz="2000" dirty="0"/>
              <a:t> care can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completed</a:t>
            </a:r>
            <a:r>
              <a:rPr lang="fr-FR" sz="2000" dirty="0"/>
              <a:t> by the </a:t>
            </a:r>
            <a:r>
              <a:rPr lang="fr-FR" sz="2000" dirty="0" err="1"/>
              <a:t>advice</a:t>
            </a:r>
            <a:r>
              <a:rPr lang="fr-FR" sz="2000" dirty="0"/>
              <a:t> and the follow-up of </a:t>
            </a:r>
            <a:r>
              <a:rPr lang="fr-FR" sz="2000" dirty="0" err="1"/>
              <a:t>psychologists</a:t>
            </a:r>
            <a:r>
              <a:rPr lang="fr-FR" sz="2000" dirty="0"/>
              <a:t>, </a:t>
            </a:r>
            <a:r>
              <a:rPr lang="fr-FR" sz="2000" dirty="0" err="1"/>
              <a:t>sophrologists</a:t>
            </a:r>
            <a:r>
              <a:rPr lang="fr-FR" sz="2000" dirty="0"/>
              <a:t>, speech </a:t>
            </a:r>
            <a:r>
              <a:rPr lang="fr-FR" sz="2000" dirty="0" err="1"/>
              <a:t>therapists</a:t>
            </a:r>
            <a:r>
              <a:rPr lang="fr-FR" sz="2000" dirty="0"/>
              <a:t> of </a:t>
            </a:r>
            <a:r>
              <a:rPr lang="fr-FR" sz="2000" dirty="0" err="1"/>
              <a:t>our</a:t>
            </a:r>
            <a:r>
              <a:rPr lang="fr-FR" sz="2000" dirty="0"/>
              <a:t> team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endParaRPr lang="fr-FR" sz="2000" dirty="0"/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fr-FR" sz="2000" dirty="0"/>
              <a:t> In the </a:t>
            </a:r>
            <a:r>
              <a:rPr lang="fr-FR" sz="2000" dirty="0" err="1"/>
              <a:t>most</a:t>
            </a:r>
            <a:r>
              <a:rPr lang="fr-FR" sz="2000" dirty="0"/>
              <a:t> </a:t>
            </a:r>
            <a:r>
              <a:rPr lang="fr-FR" sz="2000" dirty="0" err="1"/>
              <a:t>severe</a:t>
            </a:r>
            <a:r>
              <a:rPr lang="fr-FR" sz="2000" dirty="0"/>
              <a:t> cases (high </a:t>
            </a:r>
            <a:r>
              <a:rPr lang="fr-FR" sz="2000" dirty="0" err="1"/>
              <a:t>emotional</a:t>
            </a:r>
            <a:r>
              <a:rPr lang="fr-FR" sz="2000" dirty="0"/>
              <a:t> </a:t>
            </a:r>
            <a:r>
              <a:rPr lang="fr-FR" sz="2000" dirty="0" err="1"/>
              <a:t>level</a:t>
            </a:r>
            <a:r>
              <a:rPr lang="fr-FR" sz="2000" dirty="0"/>
              <a:t>: VAS &gt; 8 and THI &gt; 80) </a:t>
            </a:r>
            <a:r>
              <a:rPr lang="fr-FR" sz="2000" dirty="0" err="1"/>
              <a:t>we</a:t>
            </a:r>
            <a:r>
              <a:rPr lang="fr-FR" sz="2000" dirty="0"/>
              <a:t> </a:t>
            </a:r>
            <a:r>
              <a:rPr lang="fr-FR" sz="2000" dirty="0" err="1"/>
              <a:t>ask</a:t>
            </a:r>
            <a:r>
              <a:rPr lang="fr-FR" sz="2000" dirty="0"/>
              <a:t> for the </a:t>
            </a:r>
            <a:r>
              <a:rPr lang="fr-FR" sz="2000" dirty="0" err="1"/>
              <a:t>advice</a:t>
            </a:r>
            <a:r>
              <a:rPr lang="fr-FR" sz="2000" dirty="0"/>
              <a:t> of a neuro-</a:t>
            </a:r>
            <a:r>
              <a:rPr lang="fr-FR" sz="2000" dirty="0" err="1"/>
              <a:t>psychiatrist</a:t>
            </a:r>
            <a:r>
              <a:rPr lang="fr-FR" sz="2000" dirty="0"/>
              <a:t>. </a:t>
            </a:r>
          </a:p>
        </p:txBody>
      </p:sp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885AC16E-45D8-2779-7A54-5AE252537DC0}"/>
              </a:ext>
            </a:extLst>
          </p:cNvPr>
          <p:cNvSpPr txBox="1">
            <a:spLocks/>
          </p:cNvSpPr>
          <p:nvPr/>
        </p:nvSpPr>
        <p:spPr>
          <a:xfrm>
            <a:off x="8829160" y="6574160"/>
            <a:ext cx="3381927" cy="329105"/>
          </a:xfrm>
          <a:prstGeom prst="rect">
            <a:avLst/>
          </a:prstGeom>
        </p:spPr>
        <p:txBody>
          <a:bodyPr/>
          <a:lstStyle>
            <a:defPPr>
              <a:defRPr lang="en-A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IFOS 2023 - Wednesday January 18, 2023 - DUBAI</a:t>
            </a:r>
            <a:endParaRPr lang="en-AE" sz="1200" dirty="0"/>
          </a:p>
        </p:txBody>
      </p:sp>
    </p:spTree>
    <p:extLst>
      <p:ext uri="{BB962C8B-B14F-4D97-AF65-F5344CB8AC3E}">
        <p14:creationId xmlns:p14="http://schemas.microsoft.com/office/powerpoint/2010/main" val="735205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E67D1C-6F9E-AECC-1C3F-0AFC56870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390" y="525332"/>
            <a:ext cx="10515600" cy="763331"/>
          </a:xfrm>
        </p:spPr>
        <p:txBody>
          <a:bodyPr/>
          <a:lstStyle/>
          <a:p>
            <a:r>
              <a:rPr lang="fr-FR" sz="4000" b="1" dirty="0" err="1"/>
              <a:t>Results</a:t>
            </a:r>
            <a:r>
              <a:rPr lang="fr-FR" sz="4000" b="1" dirty="0"/>
              <a:t> for patients </a:t>
            </a:r>
            <a:r>
              <a:rPr lang="fr-FR" sz="4000" b="1" dirty="0" err="1"/>
              <a:t>receiving</a:t>
            </a:r>
            <a:r>
              <a:rPr lang="fr-FR" sz="4000" b="1" dirty="0"/>
              <a:t> the full </a:t>
            </a:r>
            <a:r>
              <a:rPr lang="fr-FR" sz="4000" b="1" dirty="0" err="1"/>
              <a:t>protocol</a:t>
            </a:r>
            <a:endParaRPr lang="fr-FR" sz="4000" b="1" dirty="0"/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885AC16E-45D8-2779-7A54-5AE252537DC0}"/>
              </a:ext>
            </a:extLst>
          </p:cNvPr>
          <p:cNvSpPr txBox="1">
            <a:spLocks/>
          </p:cNvSpPr>
          <p:nvPr/>
        </p:nvSpPr>
        <p:spPr>
          <a:xfrm>
            <a:off x="8829160" y="6574160"/>
            <a:ext cx="3381927" cy="329105"/>
          </a:xfrm>
          <a:prstGeom prst="rect">
            <a:avLst/>
          </a:prstGeom>
        </p:spPr>
        <p:txBody>
          <a:bodyPr/>
          <a:lstStyle>
            <a:defPPr>
              <a:defRPr lang="en-A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IFOS 2023 - Wednesday January 18, 2023 - DUBAI</a:t>
            </a:r>
            <a:endParaRPr lang="en-AE" sz="1200" dirty="0"/>
          </a:p>
        </p:txBody>
      </p:sp>
      <p:graphicFrame>
        <p:nvGraphicFramePr>
          <p:cNvPr id="3" name="Graphique 2"/>
          <p:cNvGraphicFramePr/>
          <p:nvPr>
            <p:extLst>
              <p:ext uri="{D42A27DB-BD31-4B8C-83A1-F6EECF244321}">
                <p14:modId xmlns:p14="http://schemas.microsoft.com/office/powerpoint/2010/main" val="2615617512"/>
              </p:ext>
            </p:extLst>
          </p:nvPr>
        </p:nvGraphicFramePr>
        <p:xfrm>
          <a:off x="1011804" y="1887523"/>
          <a:ext cx="6714457" cy="4241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596391" y="4680905"/>
            <a:ext cx="947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GRADE 1</a:t>
            </a:r>
          </a:p>
          <a:p>
            <a:pPr algn="ctr"/>
            <a:r>
              <a:rPr lang="fr-FR" sz="1400" b="1" dirty="0"/>
              <a:t>34,25 %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596391" y="3187557"/>
            <a:ext cx="947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GRADE 2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33,50 %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680745" y="5204125"/>
            <a:ext cx="947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GRADE 3</a:t>
            </a:r>
          </a:p>
          <a:p>
            <a:pPr algn="ctr"/>
            <a:r>
              <a:rPr lang="fr-FR" sz="1400" b="1" dirty="0"/>
              <a:t>18,95 %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680745" y="4427396"/>
            <a:ext cx="947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GRADE 4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13,3 %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625751" y="2248249"/>
            <a:ext cx="981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67,75%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680745" y="4023109"/>
            <a:ext cx="981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32,25%</a:t>
            </a:r>
          </a:p>
        </p:txBody>
      </p:sp>
    </p:spTree>
    <p:extLst>
      <p:ext uri="{BB962C8B-B14F-4D97-AF65-F5344CB8AC3E}">
        <p14:creationId xmlns:p14="http://schemas.microsoft.com/office/powerpoint/2010/main" val="2459833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43F621-AB0E-08D5-D0D4-42173AE1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498" y="492694"/>
            <a:ext cx="10515600" cy="763331"/>
          </a:xfrm>
        </p:spPr>
        <p:txBody>
          <a:bodyPr/>
          <a:lstStyle/>
          <a:p>
            <a:r>
              <a:rPr lang="fr-FR" sz="4000" b="1" dirty="0" err="1"/>
              <a:t>Results</a:t>
            </a:r>
            <a:r>
              <a:rPr lang="fr-FR" sz="4000" b="1" dirty="0"/>
              <a:t> in accordance </a:t>
            </a:r>
            <a:r>
              <a:rPr lang="fr-FR" sz="4000" b="1" dirty="0" err="1"/>
              <a:t>with</a:t>
            </a:r>
            <a:r>
              <a:rPr lang="fr-FR" sz="4000" b="1" dirty="0"/>
              <a:t> </a:t>
            </a:r>
            <a:r>
              <a:rPr lang="fr-FR" sz="4000" b="1" dirty="0" err="1"/>
              <a:t>each</a:t>
            </a:r>
            <a:r>
              <a:rPr lang="fr-FR" sz="4000" b="1" dirty="0"/>
              <a:t> Protocol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89D6E727-9541-3FB7-F69D-5C8FFB6E0C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887562"/>
              </p:ext>
            </p:extLst>
          </p:nvPr>
        </p:nvGraphicFramePr>
        <p:xfrm>
          <a:off x="402672" y="1543075"/>
          <a:ext cx="10463766" cy="35542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43574">
                  <a:extLst>
                    <a:ext uri="{9D8B030D-6E8A-4147-A177-3AD203B41FA5}">
                      <a16:colId xmlns:a16="http://schemas.microsoft.com/office/drawing/2014/main" val="2800425176"/>
                    </a:ext>
                  </a:extLst>
                </a:gridCol>
                <a:gridCol w="3020037">
                  <a:extLst>
                    <a:ext uri="{9D8B030D-6E8A-4147-A177-3AD203B41FA5}">
                      <a16:colId xmlns:a16="http://schemas.microsoft.com/office/drawing/2014/main" val="693918379"/>
                    </a:ext>
                  </a:extLst>
                </a:gridCol>
                <a:gridCol w="2961313">
                  <a:extLst>
                    <a:ext uri="{9D8B030D-6E8A-4147-A177-3AD203B41FA5}">
                      <a16:colId xmlns:a16="http://schemas.microsoft.com/office/drawing/2014/main" val="3346290333"/>
                    </a:ext>
                  </a:extLst>
                </a:gridCol>
                <a:gridCol w="2938842">
                  <a:extLst>
                    <a:ext uri="{9D8B030D-6E8A-4147-A177-3AD203B41FA5}">
                      <a16:colId xmlns:a16="http://schemas.microsoft.com/office/drawing/2014/main" val="1591305356"/>
                    </a:ext>
                  </a:extLst>
                </a:gridCol>
              </a:tblGrid>
              <a:tr h="41630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 1: </a:t>
                      </a:r>
                      <a:r>
                        <a:rPr lang="fr-FR" dirty="0" err="1"/>
                        <a:t>Medical</a:t>
                      </a:r>
                      <a:r>
                        <a:rPr lang="fr-FR" dirty="0"/>
                        <a:t> Tt + </a:t>
                      </a:r>
                      <a:r>
                        <a:rPr lang="fr-FR" dirty="0" err="1"/>
                        <a:t>Hearing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aids</a:t>
                      </a:r>
                      <a:endParaRPr lang="fr-FR" dirty="0"/>
                    </a:p>
                    <a:p>
                      <a:r>
                        <a:rPr lang="fr-FR" dirty="0"/>
                        <a:t>1267 / 3344        37,90 %</a:t>
                      </a:r>
                      <a:endParaRPr lang="fr-FR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 2: </a:t>
                      </a:r>
                      <a:r>
                        <a:rPr lang="fr-FR" dirty="0" err="1"/>
                        <a:t>Medical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treatment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alone</a:t>
                      </a:r>
                      <a:endParaRPr lang="fr-FR" dirty="0"/>
                    </a:p>
                    <a:p>
                      <a:r>
                        <a:rPr lang="fr-FR" dirty="0"/>
                        <a:t>1796 / 3344       53,70 %</a:t>
                      </a:r>
                      <a:endParaRPr lang="fr-FR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 3: </a:t>
                      </a:r>
                      <a:r>
                        <a:rPr lang="fr-FR" dirty="0" err="1"/>
                        <a:t>Hearing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aids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alone</a:t>
                      </a:r>
                      <a:endParaRPr lang="fr-FR" dirty="0"/>
                    </a:p>
                    <a:p>
                      <a:r>
                        <a:rPr lang="fr-FR" dirty="0"/>
                        <a:t>281 / 3344        8,40 %</a:t>
                      </a:r>
                      <a:endParaRPr lang="fr-FR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5531134"/>
                  </a:ext>
                </a:extLst>
              </a:tr>
              <a:tr h="416304">
                <a:tc>
                  <a:txBody>
                    <a:bodyPr/>
                    <a:lstStyle/>
                    <a:p>
                      <a:r>
                        <a:rPr lang="fr-FR" dirty="0"/>
                        <a:t>Grade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495      39,10 %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553           30,80 %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85       30,10 %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7799264"/>
                  </a:ext>
                </a:extLst>
              </a:tr>
              <a:tr h="416304">
                <a:tc>
                  <a:txBody>
                    <a:bodyPr/>
                    <a:lstStyle/>
                    <a:p>
                      <a:r>
                        <a:rPr lang="fr-FR" dirty="0"/>
                        <a:t>Grade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463      36,50 %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604           33,60 %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86       30,70 %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8413060"/>
                  </a:ext>
                </a:extLst>
              </a:tr>
              <a:tr h="416304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rgbClr val="FF0000"/>
                          </a:solidFill>
                        </a:rPr>
                        <a:t>Grade 1 + 2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rgbClr val="FF0000"/>
                          </a:solidFill>
                        </a:rPr>
                        <a:t>958 patients         75,60 %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rgbClr val="FF0000"/>
                          </a:solidFill>
                        </a:rPr>
                        <a:t>1.157 patients       64,40 %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rgbClr val="FF0000"/>
                          </a:solidFill>
                        </a:rPr>
                        <a:t>171 patients         60,80 %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6810858"/>
                  </a:ext>
                </a:extLst>
              </a:tr>
              <a:tr h="416304">
                <a:tc>
                  <a:txBody>
                    <a:bodyPr/>
                    <a:lstStyle/>
                    <a:p>
                      <a:r>
                        <a:rPr lang="fr-FR" dirty="0"/>
                        <a:t>Grade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212      16,70 %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295           16,40 %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71         25,30 %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8845997"/>
                  </a:ext>
                </a:extLst>
              </a:tr>
              <a:tr h="416304">
                <a:tc>
                  <a:txBody>
                    <a:bodyPr/>
                    <a:lstStyle/>
                    <a:p>
                      <a:r>
                        <a:rPr lang="fr-FR" dirty="0"/>
                        <a:t>Grade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97        7,70 %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344           19,20 %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39         13,90 %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1152840"/>
                  </a:ext>
                </a:extLst>
              </a:tr>
              <a:tr h="416304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rgbClr val="FF0000"/>
                          </a:solidFill>
                        </a:rPr>
                        <a:t>Grade 3 + 4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rgbClr val="FF0000"/>
                          </a:solidFill>
                        </a:rPr>
                        <a:t>309    Patients       24,40 %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rgbClr val="FF0000"/>
                          </a:solidFill>
                        </a:rPr>
                        <a:t>639   Patients        35,60 %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rgbClr val="FF0000"/>
                          </a:solidFill>
                        </a:rPr>
                        <a:t>  110    Patients     39,20 %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9046378"/>
                  </a:ext>
                </a:extLst>
              </a:tr>
              <a:tr h="41630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8253822"/>
                  </a:ext>
                </a:extLst>
              </a:tr>
            </a:tbl>
          </a:graphicData>
        </a:graphic>
      </p:graphicFrame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885AC16E-45D8-2779-7A54-5AE252537DC0}"/>
              </a:ext>
            </a:extLst>
          </p:cNvPr>
          <p:cNvSpPr txBox="1">
            <a:spLocks/>
          </p:cNvSpPr>
          <p:nvPr/>
        </p:nvSpPr>
        <p:spPr>
          <a:xfrm>
            <a:off x="8829160" y="6574160"/>
            <a:ext cx="3381927" cy="329105"/>
          </a:xfrm>
          <a:prstGeom prst="rect">
            <a:avLst/>
          </a:prstGeom>
        </p:spPr>
        <p:txBody>
          <a:bodyPr/>
          <a:lstStyle>
            <a:defPPr>
              <a:defRPr lang="en-A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IFOS 2023 - Wednesday January 18, 2023 - DUBAI</a:t>
            </a:r>
            <a:endParaRPr lang="en-AE" sz="1200" dirty="0"/>
          </a:p>
        </p:txBody>
      </p:sp>
    </p:spTree>
    <p:extLst>
      <p:ext uri="{BB962C8B-B14F-4D97-AF65-F5344CB8AC3E}">
        <p14:creationId xmlns:p14="http://schemas.microsoft.com/office/powerpoint/2010/main" val="3500172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AA6508-1A51-78DD-1AE2-F5F386960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336" y="537958"/>
            <a:ext cx="10515600" cy="763331"/>
          </a:xfrm>
        </p:spPr>
        <p:txBody>
          <a:bodyPr/>
          <a:lstStyle/>
          <a:p>
            <a:r>
              <a:rPr lang="fr-FR" sz="4000" b="1" dirty="0"/>
              <a:t>Conclusions and </a:t>
            </a:r>
            <a:r>
              <a:rPr lang="fr-FR" sz="4000" b="1" dirty="0" err="1"/>
              <a:t>take</a:t>
            </a:r>
            <a:r>
              <a:rPr lang="fr-FR" sz="4000" b="1" dirty="0"/>
              <a:t> home message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DB17E4-C227-2A76-F111-F32CAAC07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503" y="1367489"/>
            <a:ext cx="10515600" cy="3666811"/>
          </a:xfrm>
        </p:spPr>
        <p:txBody>
          <a:bodyPr/>
          <a:lstStyle/>
          <a:p>
            <a:pPr marL="0" indent="0" algn="just">
              <a:buNone/>
            </a:pP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Take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your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time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during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the first consultation: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listen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and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explain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Some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patients do not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need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any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treatment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and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only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need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 to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be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comforted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with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clear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explanations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endParaRPr lang="fr-FR" sz="800" dirty="0"/>
          </a:p>
          <a:p>
            <a:pPr algn="just">
              <a:buFont typeface="Wingdings" pitchFamily="2" charset="2"/>
              <a:buChar char="ü"/>
            </a:pPr>
            <a:r>
              <a:rPr lang="fr-FR" sz="2000" dirty="0" err="1"/>
              <a:t>Emotional</a:t>
            </a:r>
            <a:r>
              <a:rPr lang="fr-FR" sz="2000" dirty="0"/>
              <a:t> </a:t>
            </a:r>
            <a:r>
              <a:rPr lang="fr-FR" sz="2000" dirty="0" err="1"/>
              <a:t>level</a:t>
            </a:r>
            <a:r>
              <a:rPr lang="fr-FR" sz="2000" dirty="0"/>
              <a:t> must </a:t>
            </a:r>
            <a:r>
              <a:rPr lang="fr-FR" sz="2000" dirty="0" err="1"/>
              <a:t>always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taken</a:t>
            </a:r>
            <a:r>
              <a:rPr lang="fr-FR" sz="2000" dirty="0"/>
              <a:t> in </a:t>
            </a:r>
            <a:r>
              <a:rPr lang="fr-FR" sz="2000" dirty="0" err="1"/>
              <a:t>account</a:t>
            </a:r>
            <a:endParaRPr lang="fr-FR" sz="2000" dirty="0"/>
          </a:p>
          <a:p>
            <a:pPr algn="just">
              <a:buFont typeface="Wingdings" pitchFamily="2" charset="2"/>
              <a:buChar char="ü"/>
            </a:pPr>
            <a:endParaRPr lang="fr-FR" sz="800" dirty="0"/>
          </a:p>
          <a:p>
            <a:pPr algn="just">
              <a:buFont typeface="Wingdings" pitchFamily="2" charset="2"/>
              <a:buChar char="ü"/>
            </a:pPr>
            <a:r>
              <a:rPr lang="fr-FR" sz="2000" dirty="0" err="1"/>
              <a:t>Antiepileptic</a:t>
            </a:r>
            <a:r>
              <a:rPr lang="fr-FR" sz="2000" dirty="0"/>
              <a:t> </a:t>
            </a:r>
            <a:r>
              <a:rPr lang="fr-FR" sz="2000" dirty="0" err="1"/>
              <a:t>medication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generally</a:t>
            </a:r>
            <a:r>
              <a:rPr lang="fr-FR" sz="2000" dirty="0"/>
              <a:t> </a:t>
            </a:r>
            <a:r>
              <a:rPr lang="fr-FR" sz="2000" dirty="0" err="1"/>
              <a:t>well</a:t>
            </a:r>
            <a:r>
              <a:rPr lang="fr-FR" sz="2000" dirty="0"/>
              <a:t> </a:t>
            </a:r>
            <a:r>
              <a:rPr lang="fr-FR" sz="2000" dirty="0" err="1"/>
              <a:t>accepted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clear</a:t>
            </a:r>
            <a:r>
              <a:rPr lang="fr-FR" sz="2000" dirty="0"/>
              <a:t> and </a:t>
            </a:r>
            <a:r>
              <a:rPr lang="fr-FR" sz="2000" dirty="0" err="1"/>
              <a:t>coherent</a:t>
            </a:r>
            <a:r>
              <a:rPr lang="fr-FR" sz="2000" dirty="0"/>
              <a:t> </a:t>
            </a:r>
            <a:r>
              <a:rPr lang="fr-FR" sz="2000" dirty="0" err="1"/>
              <a:t>explanations</a:t>
            </a:r>
            <a:r>
              <a:rPr lang="fr-FR" sz="2000" dirty="0"/>
              <a:t> (</a:t>
            </a:r>
            <a:r>
              <a:rPr lang="fr-FR" sz="2000" dirty="0" err="1"/>
              <a:t>very</a:t>
            </a:r>
            <a:r>
              <a:rPr lang="fr-FR" sz="2000" dirty="0"/>
              <a:t> rare </a:t>
            </a:r>
            <a:r>
              <a:rPr lang="fr-FR" sz="2000" dirty="0" err="1"/>
              <a:t>side</a:t>
            </a:r>
            <a:r>
              <a:rPr lang="fr-FR" sz="2000" dirty="0"/>
              <a:t> </a:t>
            </a:r>
            <a:r>
              <a:rPr lang="fr-FR" sz="2000" dirty="0" err="1"/>
              <a:t>effects</a:t>
            </a:r>
            <a:r>
              <a:rPr lang="fr-FR" sz="2000" dirty="0"/>
              <a:t>: &lt;2 %: </a:t>
            </a:r>
            <a:r>
              <a:rPr lang="fr-FR" sz="2000" dirty="0" err="1"/>
              <a:t>muscular</a:t>
            </a:r>
            <a:r>
              <a:rPr lang="fr-FR" sz="2000" dirty="0"/>
              <a:t> pain, </a:t>
            </a:r>
            <a:r>
              <a:rPr lang="fr-FR" sz="2000" dirty="0" err="1"/>
              <a:t>hitching</a:t>
            </a:r>
            <a:r>
              <a:rPr lang="fr-FR" sz="2000" dirty="0"/>
              <a:t>)</a:t>
            </a:r>
          </a:p>
          <a:p>
            <a:pPr algn="just">
              <a:buFont typeface="Wingdings" pitchFamily="2" charset="2"/>
              <a:buChar char="ü"/>
            </a:pPr>
            <a:endParaRPr lang="fr-FR" sz="800" dirty="0"/>
          </a:p>
          <a:p>
            <a:pPr algn="just">
              <a:buFont typeface="Wingdings" pitchFamily="2" charset="2"/>
              <a:buChar char="ü"/>
            </a:pPr>
            <a:r>
              <a:rPr lang="fr-FR" sz="2000" dirty="0"/>
              <a:t>Prescription of </a:t>
            </a:r>
            <a:r>
              <a:rPr lang="fr-FR" sz="2000" dirty="0" err="1"/>
              <a:t>hearing</a:t>
            </a:r>
            <a:r>
              <a:rPr lang="fr-FR" sz="2000" dirty="0"/>
              <a:t> </a:t>
            </a:r>
            <a:r>
              <a:rPr lang="fr-FR" sz="2000" dirty="0" err="1"/>
              <a:t>aids</a:t>
            </a:r>
            <a:r>
              <a:rPr lang="fr-FR" sz="2000" dirty="0"/>
              <a:t> must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prescribed</a:t>
            </a:r>
            <a:r>
              <a:rPr lang="fr-FR" sz="2000" dirty="0"/>
              <a:t> as soon as possible, </a:t>
            </a:r>
            <a:r>
              <a:rPr lang="fr-FR" sz="2000" dirty="0" err="1"/>
              <a:t>even</a:t>
            </a:r>
            <a:r>
              <a:rPr lang="fr-FR" sz="2000" dirty="0"/>
              <a:t> for invisible or light </a:t>
            </a:r>
            <a:r>
              <a:rPr lang="fr-FR" sz="2000" dirty="0" err="1"/>
              <a:t>hearing</a:t>
            </a:r>
            <a:r>
              <a:rPr lang="fr-FR" sz="2000" dirty="0"/>
              <a:t> </a:t>
            </a:r>
            <a:r>
              <a:rPr lang="fr-FR" sz="2000" dirty="0" err="1"/>
              <a:t>losses</a:t>
            </a:r>
            <a:endParaRPr lang="fr-FR" sz="2000" dirty="0"/>
          </a:p>
          <a:p>
            <a:pPr marL="0" indent="0" algn="just">
              <a:buNone/>
            </a:pPr>
            <a:endParaRPr lang="fr-FR" sz="800" dirty="0"/>
          </a:p>
          <a:p>
            <a:pPr algn="just"/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We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have to point out the importance of the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multidisciplinary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team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even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if the ENT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specialist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always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remain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the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coordinator</a:t>
            </a:r>
            <a:endParaRPr lang="fr-FR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fr-FR" sz="8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sz="2000" b="1" dirty="0">
                <a:solidFill>
                  <a:schemeClr val="accent2"/>
                </a:solidFill>
              </a:rPr>
              <a:t>The rate of </a:t>
            </a:r>
            <a:r>
              <a:rPr lang="fr-FR" sz="2000" b="1" dirty="0" err="1">
                <a:solidFill>
                  <a:schemeClr val="accent2"/>
                </a:solidFill>
              </a:rPr>
              <a:t>improvement</a:t>
            </a:r>
            <a:r>
              <a:rPr lang="fr-FR" sz="2000" b="1" dirty="0">
                <a:solidFill>
                  <a:schemeClr val="accent2"/>
                </a:solidFill>
              </a:rPr>
              <a:t> (67,60 %) </a:t>
            </a:r>
            <a:r>
              <a:rPr lang="fr-FR" sz="2000" b="1" dirty="0" err="1">
                <a:solidFill>
                  <a:schemeClr val="accent2"/>
                </a:solidFill>
              </a:rPr>
              <a:t>allow</a:t>
            </a:r>
            <a:r>
              <a:rPr lang="fr-FR" sz="2000" b="1" dirty="0">
                <a:solidFill>
                  <a:schemeClr val="accent2"/>
                </a:solidFill>
              </a:rPr>
              <a:t> us to propose </a:t>
            </a:r>
            <a:r>
              <a:rPr lang="fr-FR" sz="2000" b="1" dirty="0" err="1">
                <a:solidFill>
                  <a:schemeClr val="accent2"/>
                </a:solidFill>
              </a:rPr>
              <a:t>this</a:t>
            </a:r>
            <a:r>
              <a:rPr lang="fr-FR" sz="2000" b="1" dirty="0">
                <a:solidFill>
                  <a:schemeClr val="accent2"/>
                </a:solidFill>
              </a:rPr>
              <a:t> </a:t>
            </a:r>
            <a:r>
              <a:rPr lang="fr-FR" sz="2000" b="1" dirty="0" err="1">
                <a:solidFill>
                  <a:schemeClr val="accent2"/>
                </a:solidFill>
              </a:rPr>
              <a:t>protocol</a:t>
            </a:r>
            <a:r>
              <a:rPr lang="fr-FR" sz="2000" b="1" dirty="0">
                <a:solidFill>
                  <a:schemeClr val="accent2"/>
                </a:solidFill>
              </a:rPr>
              <a:t> for all patients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b="1" dirty="0">
                <a:solidFill>
                  <a:schemeClr val="accent2"/>
                </a:solidFill>
              </a:rPr>
              <a:t>    </a:t>
            </a:r>
            <a:r>
              <a:rPr lang="fr-FR" sz="2000" b="1" dirty="0" err="1">
                <a:solidFill>
                  <a:schemeClr val="accent2"/>
                </a:solidFill>
              </a:rPr>
              <a:t>suffering</a:t>
            </a:r>
            <a:r>
              <a:rPr lang="fr-FR" sz="2000" b="1" dirty="0">
                <a:solidFill>
                  <a:schemeClr val="accent2"/>
                </a:solidFill>
              </a:rPr>
              <a:t> of </a:t>
            </a:r>
            <a:r>
              <a:rPr lang="fr-FR" sz="2000" b="1" dirty="0" err="1">
                <a:solidFill>
                  <a:schemeClr val="accent2"/>
                </a:solidFill>
              </a:rPr>
              <a:t>chronic</a:t>
            </a:r>
            <a:r>
              <a:rPr lang="fr-FR" sz="2000" b="1" dirty="0">
                <a:solidFill>
                  <a:schemeClr val="accent2"/>
                </a:solidFill>
              </a:rPr>
              <a:t> tinnitus</a:t>
            </a:r>
          </a:p>
        </p:txBody>
      </p:sp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885AC16E-45D8-2779-7A54-5AE252537DC0}"/>
              </a:ext>
            </a:extLst>
          </p:cNvPr>
          <p:cNvSpPr txBox="1">
            <a:spLocks/>
          </p:cNvSpPr>
          <p:nvPr/>
        </p:nvSpPr>
        <p:spPr>
          <a:xfrm>
            <a:off x="8829160" y="6574160"/>
            <a:ext cx="3381927" cy="329105"/>
          </a:xfrm>
          <a:prstGeom prst="rect">
            <a:avLst/>
          </a:prstGeom>
        </p:spPr>
        <p:txBody>
          <a:bodyPr/>
          <a:lstStyle>
            <a:defPPr>
              <a:defRPr lang="en-A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IFOS 2023 - Wednesday January 18, 2023 - DUBAI</a:t>
            </a:r>
            <a:endParaRPr lang="en-AE" sz="1200" dirty="0"/>
          </a:p>
        </p:txBody>
      </p:sp>
    </p:spTree>
    <p:extLst>
      <p:ext uri="{BB962C8B-B14F-4D97-AF65-F5344CB8AC3E}">
        <p14:creationId xmlns:p14="http://schemas.microsoft.com/office/powerpoint/2010/main" val="397874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E5C991-927E-9C3D-8FC4-053CA0E88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0123" y="2490777"/>
            <a:ext cx="9415604" cy="118999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AE" sz="2200" b="1" dirty="0">
                <a:latin typeface="Arial" pitchFamily="34" charset="0"/>
                <a:cs typeface="Arial" pitchFamily="34" charset="0"/>
              </a:rPr>
              <a:t>An Innovative, Multidisciplinary and Standardized </a:t>
            </a:r>
            <a:r>
              <a:rPr lang="fr-FR" sz="2200" b="1" dirty="0">
                <a:latin typeface="Arial" pitchFamily="34" charset="0"/>
                <a:cs typeface="Arial" pitchFamily="34" charset="0"/>
              </a:rPr>
              <a:t/>
            </a:r>
            <a:br>
              <a:rPr lang="fr-FR" sz="2200" b="1" dirty="0">
                <a:latin typeface="Arial" pitchFamily="34" charset="0"/>
                <a:cs typeface="Arial" pitchFamily="34" charset="0"/>
              </a:rPr>
            </a:br>
            <a:r>
              <a:rPr lang="en-AE" sz="2200" b="1" dirty="0">
                <a:latin typeface="Arial" pitchFamily="34" charset="0"/>
                <a:cs typeface="Arial" pitchFamily="34" charset="0"/>
              </a:rPr>
              <a:t>Treatment Protocol for Patients Suffering of Chronic Tinnitus: </a:t>
            </a:r>
            <a:r>
              <a:rPr lang="fr-FR" sz="2200" b="1" dirty="0">
                <a:latin typeface="Arial" pitchFamily="34" charset="0"/>
                <a:cs typeface="Arial" pitchFamily="34" charset="0"/>
              </a:rPr>
              <a:t/>
            </a:r>
            <a:br>
              <a:rPr lang="fr-FR" sz="2200" b="1" dirty="0">
                <a:latin typeface="Arial" pitchFamily="34" charset="0"/>
                <a:cs typeface="Arial" pitchFamily="34" charset="0"/>
              </a:rPr>
            </a:br>
            <a:r>
              <a:rPr lang="en-AE" sz="2000" dirty="0"/>
              <a:t>Results for 3344 patients (2014 – 2022)</a:t>
            </a:r>
            <a:endParaRPr lang="fr-FR" sz="2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41B46F-46F2-B133-F87C-683EC4C0B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61" y="4204671"/>
            <a:ext cx="8140647" cy="2369489"/>
          </a:xfrm>
          <a:noFill/>
          <a:ln>
            <a:noFill/>
          </a:ln>
        </p:spPr>
        <p:txBody>
          <a:bodyPr/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r>
              <a:rPr lang="fr-FR" sz="1400" b="1" dirty="0"/>
              <a:t>Alexandre-Claude TIMSIT, M.D.; ENT </a:t>
            </a:r>
            <a:r>
              <a:rPr lang="fr-FR" sz="1400" b="1" dirty="0" err="1"/>
              <a:t>Specialist</a:t>
            </a:r>
            <a:r>
              <a:rPr lang="fr-FR" sz="1400" b="1" dirty="0"/>
              <a:t>, Paris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r>
              <a:rPr lang="fr-FR" sz="1400" b="1" dirty="0"/>
              <a:t>Gerald FAIN, M.D.; ENT </a:t>
            </a:r>
            <a:r>
              <a:rPr lang="fr-FR" sz="1400" b="1" dirty="0" err="1"/>
              <a:t>Specialist</a:t>
            </a:r>
            <a:r>
              <a:rPr lang="fr-FR" sz="1400" b="1" dirty="0"/>
              <a:t>, Paris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r>
              <a:rPr lang="fr-FR" sz="1400" b="1" dirty="0"/>
              <a:t>Jérôme LEFEUVRE, </a:t>
            </a:r>
            <a:r>
              <a:rPr lang="fr-FR" sz="1400" b="1" dirty="0" err="1"/>
              <a:t>Audioprothesist</a:t>
            </a:r>
            <a:r>
              <a:rPr lang="fr-FR" sz="1400" b="1" dirty="0"/>
              <a:t>, Paris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r>
              <a:rPr lang="fr-FR" sz="1400" b="1" dirty="0"/>
              <a:t>Marc BOULET, </a:t>
            </a:r>
            <a:r>
              <a:rPr lang="fr-FR" sz="1400" b="1" dirty="0" err="1"/>
              <a:t>Audioprothesist</a:t>
            </a:r>
            <a:r>
              <a:rPr lang="fr-FR" sz="1400" b="1" dirty="0"/>
              <a:t>, Paris.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r>
              <a:rPr lang="fr-FR" sz="1400" b="1" dirty="0"/>
              <a:t>Jean-Pierre BEBEAR, Professor, ENT </a:t>
            </a:r>
            <a:r>
              <a:rPr lang="fr-FR" sz="1400" b="1" dirty="0" err="1"/>
              <a:t>Specialist</a:t>
            </a:r>
            <a:r>
              <a:rPr lang="fr-FR" sz="1400" b="1" dirty="0"/>
              <a:t>, Bordeaux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r>
              <a:rPr lang="fr-FR" sz="1400" b="1" dirty="0"/>
              <a:t>Jérôme NEVOUX, Professor, ENT </a:t>
            </a:r>
            <a:r>
              <a:rPr lang="fr-FR" sz="1400" b="1" dirty="0" err="1"/>
              <a:t>Specialist</a:t>
            </a:r>
            <a:r>
              <a:rPr lang="fr-FR" sz="1400" b="1" dirty="0"/>
              <a:t>, Paris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2C96002-3312-9926-C6EE-0EC03FECF108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"/>
          <a:stretch/>
        </p:blipFill>
        <p:spPr bwMode="auto">
          <a:xfrm>
            <a:off x="2754285" y="1279612"/>
            <a:ext cx="4010685" cy="10903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885AC16E-45D8-2779-7A54-5AE252537DC0}"/>
              </a:ext>
            </a:extLst>
          </p:cNvPr>
          <p:cNvSpPr txBox="1">
            <a:spLocks/>
          </p:cNvSpPr>
          <p:nvPr/>
        </p:nvSpPr>
        <p:spPr>
          <a:xfrm>
            <a:off x="8829160" y="6574160"/>
            <a:ext cx="3381927" cy="329105"/>
          </a:xfrm>
          <a:prstGeom prst="rect">
            <a:avLst/>
          </a:prstGeom>
        </p:spPr>
        <p:txBody>
          <a:bodyPr/>
          <a:lstStyle>
            <a:defPPr>
              <a:defRPr lang="en-A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IFOS 2023 - Wednesday January 18, 2023 - DUBAI</a:t>
            </a:r>
            <a:endParaRPr lang="en-AE" sz="12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266857" y="4204671"/>
            <a:ext cx="0" cy="1893503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877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RIS Tour Eiffel France SKYLINE City Outline Silhouette imag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4" b="31290"/>
          <a:stretch/>
        </p:blipFill>
        <p:spPr bwMode="auto">
          <a:xfrm>
            <a:off x="139701" y="4824880"/>
            <a:ext cx="4445000" cy="146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138A99A-AE45-9447-7308-841ED68BE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711" y="769721"/>
            <a:ext cx="6400800" cy="361959"/>
          </a:xfrm>
        </p:spPr>
        <p:txBody>
          <a:bodyPr/>
          <a:lstStyle/>
          <a:p>
            <a:pPr algn="r"/>
            <a:r>
              <a:rPr lang="fr-FR" sz="1600" b="1" i="1" dirty="0">
                <a:latin typeface="+mn-lt"/>
              </a:rPr>
              <a:t>The </a:t>
            </a:r>
            <a:r>
              <a:rPr lang="fr-FR" sz="1600" b="1" i="1" dirty="0" err="1">
                <a:latin typeface="+mn-lt"/>
              </a:rPr>
              <a:t>autors</a:t>
            </a:r>
            <a:r>
              <a:rPr lang="fr-FR" sz="1600" b="1" i="1" dirty="0">
                <a:latin typeface="+mn-lt"/>
              </a:rPr>
              <a:t> </a:t>
            </a:r>
            <a:r>
              <a:rPr lang="fr-FR" sz="1600" b="1" i="1" dirty="0" err="1">
                <a:latin typeface="+mn-lt"/>
              </a:rPr>
              <a:t>declare</a:t>
            </a:r>
            <a:r>
              <a:rPr lang="fr-FR" sz="1600" b="1" i="1" dirty="0">
                <a:latin typeface="+mn-lt"/>
              </a:rPr>
              <a:t> </a:t>
            </a:r>
            <a:r>
              <a:rPr lang="fr-FR" sz="1600" b="1" i="1" dirty="0" err="1">
                <a:latin typeface="+mn-lt"/>
              </a:rPr>
              <a:t>that</a:t>
            </a:r>
            <a:r>
              <a:rPr lang="fr-FR" sz="1600" b="1" i="1" dirty="0">
                <a:latin typeface="+mn-lt"/>
              </a:rPr>
              <a:t> </a:t>
            </a:r>
            <a:r>
              <a:rPr lang="fr-FR" sz="1600" b="1" i="1" dirty="0" err="1">
                <a:latin typeface="+mn-lt"/>
              </a:rPr>
              <a:t>they</a:t>
            </a:r>
            <a:r>
              <a:rPr lang="fr-FR" sz="1600" b="1" i="1" dirty="0">
                <a:latin typeface="+mn-lt"/>
              </a:rPr>
              <a:t> have no  </a:t>
            </a:r>
            <a:r>
              <a:rPr lang="fr-FR" sz="1600" b="1" i="1" dirty="0" err="1">
                <a:latin typeface="+mn-lt"/>
              </a:rPr>
              <a:t>competing</a:t>
            </a:r>
            <a:r>
              <a:rPr lang="fr-FR" sz="1600" b="1" i="1" dirty="0">
                <a:latin typeface="+mn-lt"/>
              </a:rPr>
              <a:t> </a:t>
            </a:r>
            <a:r>
              <a:rPr lang="fr-FR" sz="1600" b="1" i="1" dirty="0" err="1">
                <a:latin typeface="+mn-lt"/>
              </a:rPr>
              <a:t>interest</a:t>
            </a:r>
            <a:endParaRPr lang="fr-FR" sz="1600" b="1" i="1" dirty="0">
              <a:latin typeface="+mn-lt"/>
            </a:endParaRP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885AC16E-45D8-2779-7A54-5AE252537DC0}"/>
              </a:ext>
            </a:extLst>
          </p:cNvPr>
          <p:cNvSpPr txBox="1">
            <a:spLocks/>
          </p:cNvSpPr>
          <p:nvPr/>
        </p:nvSpPr>
        <p:spPr>
          <a:xfrm>
            <a:off x="8829160" y="6574160"/>
            <a:ext cx="3381927" cy="329105"/>
          </a:xfrm>
          <a:prstGeom prst="rect">
            <a:avLst/>
          </a:prstGeom>
        </p:spPr>
        <p:txBody>
          <a:bodyPr/>
          <a:lstStyle>
            <a:defPPr>
              <a:defRPr lang="en-A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IFOS 2023 - Wednesday January 18, 2023 - DUBAI</a:t>
            </a:r>
            <a:endParaRPr lang="en-AE" sz="120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138A99A-AE45-9447-7308-841ED68BE3F4}"/>
              </a:ext>
            </a:extLst>
          </p:cNvPr>
          <p:cNvSpPr txBox="1">
            <a:spLocks/>
          </p:cNvSpPr>
          <p:nvPr/>
        </p:nvSpPr>
        <p:spPr>
          <a:xfrm>
            <a:off x="-561089" y="1814259"/>
            <a:ext cx="10515600" cy="11868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>
                <a:solidFill>
                  <a:schemeClr val="accent4"/>
                </a:solidFill>
                <a:latin typeface="Arial Black" pitchFamily="34" charset="0"/>
              </a:rPr>
              <a:t>THANK YOU </a:t>
            </a:r>
          </a:p>
          <a:p>
            <a:pPr algn="ctr"/>
            <a:r>
              <a:rPr lang="fr-FR" sz="40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AND HAVE A NICE MEETING !</a:t>
            </a:r>
            <a:br>
              <a:rPr lang="fr-FR" sz="40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</a:br>
            <a:endParaRPr lang="fr-FR" sz="14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2" name="Espace réservé du contenu 3">
            <a:extLst>
              <a:ext uri="{FF2B5EF4-FFF2-40B4-BE49-F238E27FC236}">
                <a16:creationId xmlns:a16="http://schemas.microsoft.com/office/drawing/2014/main" id="{E2C96002-3312-9926-C6EE-0EC03FECF108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"/>
          <a:stretch/>
        </p:blipFill>
        <p:spPr bwMode="auto">
          <a:xfrm>
            <a:off x="738232" y="3212983"/>
            <a:ext cx="4806892" cy="1535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8DFA5A-94F8-5A79-9A3F-3EE94D666CBD}"/>
              </a:ext>
            </a:extLst>
          </p:cNvPr>
          <p:cNvSpPr/>
          <p:nvPr/>
        </p:nvSpPr>
        <p:spPr>
          <a:xfrm>
            <a:off x="5922628" y="3145871"/>
            <a:ext cx="2382473" cy="21559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Espace réservé du contenu 10">
            <a:extLst>
              <a:ext uri="{FF2B5EF4-FFF2-40B4-BE49-F238E27FC236}">
                <a16:creationId xmlns:a16="http://schemas.microsoft.com/office/drawing/2014/main" id="{5D31CE42-BDD5-4F0D-FDAC-7849FEA43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627" y="3145870"/>
            <a:ext cx="2382473" cy="243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7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15B7A4-6D20-E324-3805-F3D49D62B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032" y="463288"/>
            <a:ext cx="10515600" cy="763331"/>
          </a:xfrm>
        </p:spPr>
        <p:txBody>
          <a:bodyPr/>
          <a:lstStyle/>
          <a:p>
            <a:r>
              <a:rPr lang="fr-FR" sz="4000" b="1" dirty="0"/>
              <a:t>Flow Chart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3CFC9A-4F49-874C-0798-405A8449D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503" y="1585519"/>
            <a:ext cx="11040748" cy="3591310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</a:rPr>
              <a:t>Patients in </a:t>
            </a:r>
            <a:r>
              <a:rPr lang="fr-FR" sz="2400" b="1" dirty="0" err="1">
                <a:solidFill>
                  <a:schemeClr val="accent5">
                    <a:lumMod val="50000"/>
                  </a:schemeClr>
                </a:solidFill>
              </a:rPr>
              <a:t>pre-recruitment</a:t>
            </a: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</a:rPr>
              <a:t>: 4090</a:t>
            </a:r>
          </a:p>
          <a:p>
            <a:pPr marL="0" indent="0">
              <a:buNone/>
            </a:pPr>
            <a:endParaRPr lang="fr-FR" sz="800" dirty="0"/>
          </a:p>
          <a:p>
            <a:r>
              <a:rPr lang="fr-FR" sz="2000" b="1" dirty="0"/>
              <a:t>65</a:t>
            </a:r>
            <a:r>
              <a:rPr lang="fr-FR" sz="2000" dirty="0"/>
              <a:t> Patients not </a:t>
            </a:r>
            <a:r>
              <a:rPr lang="fr-FR" sz="2000" dirty="0" err="1"/>
              <a:t>eligible</a:t>
            </a:r>
            <a:r>
              <a:rPr lang="fr-FR" sz="2000" dirty="0"/>
              <a:t> (patients </a:t>
            </a:r>
            <a:r>
              <a:rPr lang="fr-FR" sz="2000" dirty="0" err="1"/>
              <a:t>under</a:t>
            </a:r>
            <a:r>
              <a:rPr lang="fr-FR" sz="2000" dirty="0"/>
              <a:t> 18, possible </a:t>
            </a:r>
            <a:r>
              <a:rPr lang="fr-FR" sz="2000" dirty="0" err="1"/>
              <a:t>pregnancy</a:t>
            </a:r>
            <a:r>
              <a:rPr lang="fr-FR" sz="2000" dirty="0"/>
              <a:t>, </a:t>
            </a:r>
            <a:r>
              <a:rPr lang="fr-FR" sz="2000" dirty="0" err="1"/>
              <a:t>ear</a:t>
            </a:r>
            <a:r>
              <a:rPr lang="fr-FR" sz="2000" dirty="0"/>
              <a:t> pathologies or </a:t>
            </a:r>
            <a:r>
              <a:rPr lang="fr-FR" sz="2000" dirty="0" err="1"/>
              <a:t>surgery</a:t>
            </a:r>
            <a:r>
              <a:rPr lang="fr-FR" sz="2000" dirty="0"/>
              <a:t>, patients </a:t>
            </a:r>
            <a:r>
              <a:rPr lang="fr-FR" sz="2000" dirty="0" err="1"/>
              <a:t>already</a:t>
            </a:r>
            <a:r>
              <a:rPr lang="fr-FR" sz="2000" dirty="0"/>
              <a:t> </a:t>
            </a:r>
            <a:r>
              <a:rPr lang="fr-FR" sz="2000" dirty="0" err="1"/>
              <a:t>under</a:t>
            </a:r>
            <a:r>
              <a:rPr lang="fr-FR" sz="2000" dirty="0"/>
              <a:t> </a:t>
            </a:r>
            <a:r>
              <a:rPr lang="fr-FR" sz="2000" dirty="0" err="1"/>
              <a:t>antiepileptics</a:t>
            </a:r>
            <a:r>
              <a:rPr lang="fr-FR" sz="2000" dirty="0"/>
              <a:t>)</a:t>
            </a:r>
          </a:p>
          <a:p>
            <a:endParaRPr lang="fr-FR" sz="2000" dirty="0"/>
          </a:p>
          <a:p>
            <a:r>
              <a:rPr lang="fr-FR" sz="2000" b="1" dirty="0"/>
              <a:t>175</a:t>
            </a:r>
            <a:r>
              <a:rPr lang="fr-FR" sz="2000" dirty="0"/>
              <a:t> patients </a:t>
            </a:r>
            <a:r>
              <a:rPr lang="fr-FR" sz="2000" dirty="0" err="1"/>
              <a:t>comforted</a:t>
            </a:r>
            <a:r>
              <a:rPr lang="fr-FR" sz="2000" dirty="0"/>
              <a:t> by explantions (use of the </a:t>
            </a:r>
            <a:r>
              <a:rPr lang="fr-FR" sz="2000" dirty="0" err="1"/>
              <a:t>protocol</a:t>
            </a:r>
            <a:r>
              <a:rPr lang="fr-FR" sz="2000" dirty="0"/>
              <a:t> </a:t>
            </a:r>
            <a:r>
              <a:rPr lang="fr-FR" sz="2000" dirty="0" err="1"/>
              <a:t>unjustified</a:t>
            </a:r>
            <a:r>
              <a:rPr lang="fr-FR" sz="2000" dirty="0"/>
              <a:t>)</a:t>
            </a:r>
          </a:p>
          <a:p>
            <a:endParaRPr lang="fr-FR" sz="2000" dirty="0"/>
          </a:p>
          <a:p>
            <a:r>
              <a:rPr lang="fr-FR" sz="2000" b="1" dirty="0"/>
              <a:t>506</a:t>
            </a:r>
            <a:r>
              <a:rPr lang="fr-FR" sz="2000" dirty="0"/>
              <a:t> </a:t>
            </a:r>
            <a:r>
              <a:rPr lang="fr-FR" sz="2000" dirty="0" err="1"/>
              <a:t>lost</a:t>
            </a:r>
            <a:r>
              <a:rPr lang="fr-FR" sz="2000" dirty="0"/>
              <a:t> to follow-up (refuse </a:t>
            </a:r>
            <a:r>
              <a:rPr lang="fr-FR" sz="2000" dirty="0" err="1"/>
              <a:t>medical</a:t>
            </a:r>
            <a:r>
              <a:rPr lang="fr-FR" sz="2000" dirty="0"/>
              <a:t> </a:t>
            </a:r>
            <a:r>
              <a:rPr lang="fr-FR" sz="2000" dirty="0" err="1"/>
              <a:t>treatment</a:t>
            </a:r>
            <a:r>
              <a:rPr lang="fr-FR" sz="2000" dirty="0"/>
              <a:t> or </a:t>
            </a:r>
            <a:r>
              <a:rPr lang="fr-FR" sz="2000" dirty="0" err="1"/>
              <a:t>hearing</a:t>
            </a:r>
            <a:r>
              <a:rPr lang="fr-FR" sz="2000" dirty="0"/>
              <a:t> </a:t>
            </a:r>
            <a:r>
              <a:rPr lang="fr-FR" sz="2000" dirty="0" err="1"/>
              <a:t>aids</a:t>
            </a:r>
            <a:r>
              <a:rPr lang="fr-FR" sz="2000" dirty="0"/>
              <a:t>, </a:t>
            </a:r>
            <a:r>
              <a:rPr lang="fr-FR" sz="2000" dirty="0" err="1"/>
              <a:t>treatment</a:t>
            </a:r>
            <a:r>
              <a:rPr lang="fr-FR" sz="2000" dirty="0"/>
              <a:t> </a:t>
            </a:r>
            <a:r>
              <a:rPr lang="fr-FR" sz="2000" dirty="0" err="1"/>
              <a:t>interrupted</a:t>
            </a:r>
            <a:r>
              <a:rPr lang="fr-FR" sz="2000" dirty="0"/>
              <a:t> for </a:t>
            </a:r>
            <a:r>
              <a:rPr lang="fr-FR" sz="2000" dirty="0" err="1"/>
              <a:t>various</a:t>
            </a:r>
            <a:r>
              <a:rPr lang="fr-FR" sz="2000" dirty="0"/>
              <a:t> </a:t>
            </a:r>
            <a:r>
              <a:rPr lang="fr-FR" sz="2000" dirty="0" err="1"/>
              <a:t>reasons</a:t>
            </a:r>
            <a:r>
              <a:rPr lang="fr-FR" sz="2000" dirty="0"/>
              <a:t>, no-show at </a:t>
            </a:r>
            <a:r>
              <a:rPr lang="fr-FR" sz="2000" dirty="0" err="1"/>
              <a:t>appointments</a:t>
            </a:r>
            <a:r>
              <a:rPr lang="fr-FR" sz="2000" dirty="0"/>
              <a:t>)</a:t>
            </a:r>
          </a:p>
          <a:p>
            <a:pPr marL="0" indent="0">
              <a:buNone/>
            </a:pPr>
            <a:endParaRPr lang="fr-FR" sz="2000" b="1" dirty="0">
              <a:solidFill>
                <a:schemeClr val="accent4"/>
              </a:solidFill>
            </a:endParaRPr>
          </a:p>
          <a:p>
            <a:r>
              <a:rPr lang="fr-FR" b="1" dirty="0">
                <a:solidFill>
                  <a:schemeClr val="accent4"/>
                </a:solidFill>
              </a:rPr>
              <a:t>3.344 </a:t>
            </a:r>
            <a:r>
              <a:rPr lang="fr-FR" sz="2400" b="1" dirty="0">
                <a:solidFill>
                  <a:schemeClr val="accent4"/>
                </a:solidFill>
              </a:rPr>
              <a:t>patients </a:t>
            </a:r>
            <a:r>
              <a:rPr lang="fr-FR" sz="2400" b="1" dirty="0" err="1">
                <a:solidFill>
                  <a:schemeClr val="accent4"/>
                </a:solidFill>
              </a:rPr>
              <a:t>were</a:t>
            </a:r>
            <a:r>
              <a:rPr lang="fr-FR" sz="2400" b="1" dirty="0">
                <a:solidFill>
                  <a:schemeClr val="accent4"/>
                </a:solidFill>
              </a:rPr>
              <a:t> </a:t>
            </a:r>
            <a:r>
              <a:rPr lang="fr-FR" sz="2400" b="1" dirty="0" err="1">
                <a:solidFill>
                  <a:schemeClr val="accent4"/>
                </a:solidFill>
              </a:rPr>
              <a:t>definitively</a:t>
            </a:r>
            <a:r>
              <a:rPr lang="fr-FR" sz="2400" b="1" dirty="0">
                <a:solidFill>
                  <a:schemeClr val="accent4"/>
                </a:solidFill>
              </a:rPr>
              <a:t> </a:t>
            </a:r>
            <a:r>
              <a:rPr lang="fr-FR" sz="2400" b="1" dirty="0" err="1">
                <a:solidFill>
                  <a:schemeClr val="accent4"/>
                </a:solidFill>
              </a:rPr>
              <a:t>included</a:t>
            </a:r>
            <a:r>
              <a:rPr lang="fr-FR" sz="2400" b="1" dirty="0">
                <a:solidFill>
                  <a:schemeClr val="accent4"/>
                </a:solidFill>
              </a:rPr>
              <a:t> </a:t>
            </a:r>
            <a:r>
              <a:rPr lang="fr-FR" sz="2000" dirty="0"/>
              <a:t>and have </a:t>
            </a:r>
            <a:r>
              <a:rPr lang="fr-FR" sz="2000" dirty="0" err="1"/>
              <a:t>received</a:t>
            </a:r>
            <a:r>
              <a:rPr lang="fr-FR" sz="2000" dirty="0"/>
              <a:t> the full </a:t>
            </a:r>
            <a:r>
              <a:rPr lang="fr-FR" sz="2000" dirty="0" err="1"/>
              <a:t>protocol</a:t>
            </a:r>
            <a:r>
              <a:rPr lang="fr-FR" sz="2000" dirty="0"/>
              <a:t>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85AC16E-45D8-2779-7A54-5AE25253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29160" y="6574160"/>
            <a:ext cx="3381927" cy="329105"/>
          </a:xfrm>
        </p:spPr>
        <p:txBody>
          <a:bodyPr/>
          <a:lstStyle/>
          <a:p>
            <a:r>
              <a:rPr lang="en-US" sz="1200" dirty="0"/>
              <a:t>IFOS 2023 - Wednesday January 18, 2023 - DUBAI</a:t>
            </a:r>
            <a:endParaRPr lang="en-AE" sz="1200" dirty="0"/>
          </a:p>
        </p:txBody>
      </p:sp>
    </p:spTree>
    <p:extLst>
      <p:ext uri="{BB962C8B-B14F-4D97-AF65-F5344CB8AC3E}">
        <p14:creationId xmlns:p14="http://schemas.microsoft.com/office/powerpoint/2010/main" val="1740148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93419C-6B4E-BAB9-2655-7DD0F8E58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865" y="483437"/>
            <a:ext cx="10515600" cy="763331"/>
          </a:xfrm>
        </p:spPr>
        <p:txBody>
          <a:bodyPr/>
          <a:lstStyle/>
          <a:p>
            <a:r>
              <a:rPr lang="fr-FR" sz="4000" b="1" dirty="0" err="1"/>
              <a:t>Assessment</a:t>
            </a:r>
            <a:r>
              <a:rPr lang="fr-FR" sz="4000" b="1" dirty="0"/>
              <a:t> of the </a:t>
            </a:r>
            <a:r>
              <a:rPr lang="fr-FR" sz="4000" b="1" dirty="0" err="1"/>
              <a:t>results</a:t>
            </a:r>
            <a:r>
              <a:rPr lang="fr-FR" sz="4000" b="1" dirty="0"/>
              <a:t>: 4 grades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3A0B7D-67B1-A6C5-FC5B-2E230B5DC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32" y="1669409"/>
            <a:ext cx="12240373" cy="4144984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>
                <a:solidFill>
                  <a:srgbClr val="FF0000"/>
                </a:solidFill>
              </a:rPr>
              <a:t>Protocol </a:t>
            </a:r>
            <a:r>
              <a:rPr lang="fr-FR" sz="2400" b="1" dirty="0" err="1">
                <a:solidFill>
                  <a:srgbClr val="FF0000"/>
                </a:solidFill>
              </a:rPr>
              <a:t>is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err="1">
                <a:solidFill>
                  <a:srgbClr val="FF0000"/>
                </a:solidFill>
              </a:rPr>
              <a:t>successful</a:t>
            </a:r>
            <a:r>
              <a:rPr lang="fr-FR" sz="2400" b="1" dirty="0">
                <a:solidFill>
                  <a:srgbClr val="FF0000"/>
                </a:solidFill>
              </a:rPr>
              <a:t>: </a:t>
            </a:r>
          </a:p>
          <a:p>
            <a:r>
              <a:rPr lang="fr-FR" sz="2000" b="1" dirty="0"/>
              <a:t>Grade 1: </a:t>
            </a:r>
            <a:r>
              <a:rPr lang="fr-FR" sz="2000" dirty="0"/>
              <a:t>Complete </a:t>
            </a:r>
            <a:r>
              <a:rPr lang="fr-FR" sz="2000" dirty="0" err="1"/>
              <a:t>recovery</a:t>
            </a:r>
            <a:r>
              <a:rPr lang="fr-FR" sz="2000" dirty="0"/>
              <a:t>, </a:t>
            </a:r>
            <a:r>
              <a:rPr lang="fr-FR" sz="2000" dirty="0" err="1"/>
              <a:t>disappareance</a:t>
            </a:r>
            <a:r>
              <a:rPr lang="fr-FR" sz="2000" dirty="0"/>
              <a:t> of the </a:t>
            </a:r>
            <a:r>
              <a:rPr lang="fr-FR" sz="2000" dirty="0" err="1"/>
              <a:t>tinnitus</a:t>
            </a:r>
            <a:endParaRPr lang="fr-FR" sz="2000" dirty="0"/>
          </a:p>
          <a:p>
            <a:pPr marL="0" indent="0">
              <a:buNone/>
            </a:pPr>
            <a:r>
              <a:rPr lang="fr-FR" sz="2000" i="1" dirty="0"/>
              <a:t>	     VAS = 0 and THI &lt; 5</a:t>
            </a:r>
            <a:endParaRPr lang="fr-FR" sz="800" i="1" dirty="0"/>
          </a:p>
          <a:p>
            <a:r>
              <a:rPr lang="fr-FR" sz="2000" b="1" dirty="0"/>
              <a:t>Grade 2: </a:t>
            </a:r>
            <a:r>
              <a:rPr lang="fr-FR" sz="2000" dirty="0" err="1"/>
              <a:t>Improvement</a:t>
            </a:r>
            <a:r>
              <a:rPr lang="fr-FR" sz="2000" dirty="0"/>
              <a:t>, </a:t>
            </a:r>
            <a:r>
              <a:rPr lang="fr-FR" sz="2000" dirty="0" err="1"/>
              <a:t>tinnitus</a:t>
            </a:r>
            <a:r>
              <a:rPr lang="fr-FR" sz="2000" dirty="0"/>
              <a:t> </a:t>
            </a:r>
            <a:r>
              <a:rPr lang="fr-FR" sz="2000" dirty="0" err="1"/>
              <a:t>does</a:t>
            </a:r>
            <a:r>
              <a:rPr lang="fr-FR" sz="2000" dirty="0"/>
              <a:t> not </a:t>
            </a:r>
            <a:r>
              <a:rPr lang="fr-FR" sz="2000" dirty="0" err="1"/>
              <a:t>embarrass</a:t>
            </a:r>
            <a:r>
              <a:rPr lang="fr-FR" sz="2000" dirty="0"/>
              <a:t> me </a:t>
            </a:r>
            <a:r>
              <a:rPr lang="fr-FR" sz="2000" dirty="0" err="1"/>
              <a:t>anymore</a:t>
            </a:r>
            <a:r>
              <a:rPr lang="fr-FR" sz="2000" dirty="0"/>
              <a:t>, I </a:t>
            </a:r>
            <a:r>
              <a:rPr lang="fr-FR" sz="2000" dirty="0" err="1"/>
              <a:t>wish</a:t>
            </a:r>
            <a:r>
              <a:rPr lang="fr-FR" sz="2000" dirty="0"/>
              <a:t> to stop the </a:t>
            </a:r>
            <a:r>
              <a:rPr lang="fr-FR" sz="2000" dirty="0" err="1"/>
              <a:t>treatment</a:t>
            </a:r>
            <a:r>
              <a:rPr lang="fr-FR" sz="2000" dirty="0"/>
              <a:t>, I </a:t>
            </a:r>
            <a:r>
              <a:rPr lang="fr-FR" sz="2000" dirty="0" err="1"/>
              <a:t>can</a:t>
            </a:r>
            <a:r>
              <a:rPr lang="fr-FR" sz="2000" dirty="0"/>
              <a:t> live </a:t>
            </a:r>
            <a:r>
              <a:rPr lang="fr-FR" sz="2000" dirty="0" err="1"/>
              <a:t>normally</a:t>
            </a:r>
            <a:r>
              <a:rPr lang="fr-FR" sz="2000" dirty="0"/>
              <a:t>. </a:t>
            </a:r>
          </a:p>
          <a:p>
            <a:pPr marL="0" indent="0" algn="just">
              <a:buNone/>
            </a:pPr>
            <a:r>
              <a:rPr lang="fr-FR" sz="2000" i="1" dirty="0"/>
              <a:t>	     VAS &lt; 3 and THI &lt; 10.</a:t>
            </a:r>
          </a:p>
          <a:p>
            <a:pPr marL="0" indent="0">
              <a:buNone/>
            </a:pPr>
            <a:endParaRPr lang="fr-FR" sz="1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rgbClr val="FF0000"/>
                </a:solidFill>
              </a:rPr>
              <a:t>Protocol </a:t>
            </a:r>
            <a:r>
              <a:rPr lang="fr-FR" sz="2400" b="1" dirty="0" err="1">
                <a:solidFill>
                  <a:srgbClr val="FF0000"/>
                </a:solidFill>
              </a:rPr>
              <a:t>failed</a:t>
            </a:r>
            <a:r>
              <a:rPr lang="fr-FR" sz="2400" b="1" dirty="0">
                <a:solidFill>
                  <a:srgbClr val="FF0000"/>
                </a:solidFill>
              </a:rPr>
              <a:t>: </a:t>
            </a:r>
          </a:p>
          <a:p>
            <a:r>
              <a:rPr lang="fr-FR" sz="2000" b="1" dirty="0"/>
              <a:t>Grade 3:</a:t>
            </a:r>
            <a:r>
              <a:rPr lang="fr-FR" sz="2000" dirty="0"/>
              <a:t> I </a:t>
            </a:r>
            <a:r>
              <a:rPr lang="fr-FR" sz="2000" dirty="0" err="1"/>
              <a:t>don’t</a:t>
            </a:r>
            <a:r>
              <a:rPr lang="fr-FR" sz="2000" dirty="0"/>
              <a:t> </a:t>
            </a:r>
            <a:r>
              <a:rPr lang="fr-FR" sz="2000" dirty="0" err="1"/>
              <a:t>see</a:t>
            </a:r>
            <a:r>
              <a:rPr lang="fr-FR" sz="2000" dirty="0"/>
              <a:t> </a:t>
            </a:r>
            <a:r>
              <a:rPr lang="fr-FR" sz="2000" dirty="0" err="1"/>
              <a:t>any</a:t>
            </a:r>
            <a:r>
              <a:rPr lang="fr-FR" sz="2000" dirty="0"/>
              <a:t> </a:t>
            </a:r>
            <a:r>
              <a:rPr lang="fr-FR" sz="2000" dirty="0" err="1"/>
              <a:t>difference</a:t>
            </a:r>
            <a:r>
              <a:rPr lang="fr-FR" sz="2000" dirty="0"/>
              <a:t>, </a:t>
            </a:r>
            <a:r>
              <a:rPr lang="fr-FR" sz="2000" dirty="0">
                <a:solidFill>
                  <a:srgbClr val="FF0000"/>
                </a:solidFill>
              </a:rPr>
              <a:t>but </a:t>
            </a:r>
            <a:r>
              <a:rPr lang="fr-FR" sz="2000" dirty="0" err="1">
                <a:solidFill>
                  <a:srgbClr val="FF0000"/>
                </a:solidFill>
              </a:rPr>
              <a:t>nevertheless</a:t>
            </a:r>
            <a:r>
              <a:rPr lang="fr-FR" sz="2000" dirty="0">
                <a:solidFill>
                  <a:srgbClr val="FF0000"/>
                </a:solidFill>
              </a:rPr>
              <a:t> VAS and THI scores </a:t>
            </a:r>
            <a:r>
              <a:rPr lang="fr-FR" sz="2000" dirty="0" err="1">
                <a:solidFill>
                  <a:srgbClr val="FF0000"/>
                </a:solidFill>
              </a:rPr>
              <a:t>were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improved</a:t>
            </a:r>
            <a:r>
              <a:rPr lang="fr-FR" sz="2000" dirty="0">
                <a:solidFill>
                  <a:srgbClr val="FF0000"/>
                </a:solidFill>
              </a:rPr>
              <a:t> of more </a:t>
            </a:r>
            <a:r>
              <a:rPr lang="fr-FR" sz="2000" dirty="0" err="1">
                <a:solidFill>
                  <a:srgbClr val="FF0000"/>
                </a:solidFill>
              </a:rPr>
              <a:t>than</a:t>
            </a:r>
            <a:r>
              <a:rPr lang="fr-FR" sz="2000" dirty="0">
                <a:solidFill>
                  <a:srgbClr val="FF0000"/>
                </a:solidFill>
              </a:rPr>
              <a:t> 50 % !!</a:t>
            </a:r>
          </a:p>
          <a:p>
            <a:pPr marL="0" indent="0">
              <a:buNone/>
            </a:pPr>
            <a:endParaRPr lang="fr-FR" sz="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FR" sz="2000" b="1" dirty="0"/>
              <a:t>Grade 4:</a:t>
            </a:r>
            <a:r>
              <a:rPr lang="fr-FR" sz="2000" dirty="0"/>
              <a:t> Complete </a:t>
            </a:r>
            <a:r>
              <a:rPr lang="fr-FR" sz="2000" dirty="0" err="1"/>
              <a:t>failure</a:t>
            </a:r>
            <a:r>
              <a:rPr lang="fr-FR" sz="2000" dirty="0"/>
              <a:t>, no </a:t>
            </a:r>
            <a:r>
              <a:rPr lang="fr-FR" sz="2000" dirty="0" err="1"/>
              <a:t>improvement</a:t>
            </a:r>
            <a:r>
              <a:rPr lang="fr-FR" sz="2000" dirty="0"/>
              <a:t>.</a:t>
            </a:r>
          </a:p>
        </p:txBody>
      </p:sp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885AC16E-45D8-2779-7A54-5AE252537DC0}"/>
              </a:ext>
            </a:extLst>
          </p:cNvPr>
          <p:cNvSpPr txBox="1">
            <a:spLocks/>
          </p:cNvSpPr>
          <p:nvPr/>
        </p:nvSpPr>
        <p:spPr>
          <a:xfrm>
            <a:off x="8829160" y="6574160"/>
            <a:ext cx="3381927" cy="329105"/>
          </a:xfrm>
          <a:prstGeom prst="rect">
            <a:avLst/>
          </a:prstGeom>
        </p:spPr>
        <p:txBody>
          <a:bodyPr/>
          <a:lstStyle>
            <a:defPPr>
              <a:defRPr lang="en-A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IFOS 2023 - Wednesday January 18, 2023 - DUBAI</a:t>
            </a:r>
            <a:endParaRPr lang="en-AE" sz="1200" dirty="0"/>
          </a:p>
        </p:txBody>
      </p:sp>
    </p:spTree>
    <p:extLst>
      <p:ext uri="{BB962C8B-B14F-4D97-AF65-F5344CB8AC3E}">
        <p14:creationId xmlns:p14="http://schemas.microsoft.com/office/powerpoint/2010/main" val="999196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5C8C63-D3AB-B863-A4BC-E7B14825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254" y="466608"/>
            <a:ext cx="10515600" cy="763331"/>
          </a:xfrm>
        </p:spPr>
        <p:txBody>
          <a:bodyPr/>
          <a:lstStyle/>
          <a:p>
            <a:r>
              <a:rPr lang="fr-FR" sz="4000" b="1" dirty="0" err="1"/>
              <a:t>What</a:t>
            </a:r>
            <a:r>
              <a:rPr lang="fr-FR" sz="4000" b="1" dirty="0"/>
              <a:t> </a:t>
            </a:r>
            <a:r>
              <a:rPr lang="fr-FR" sz="4000" b="1" dirty="0" err="1"/>
              <a:t>else</a:t>
            </a:r>
            <a:r>
              <a:rPr lang="fr-FR" sz="4000" b="1" dirty="0"/>
              <a:t>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3F7B65-BB70-925A-7B12-F5F38096C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503" y="1379400"/>
            <a:ext cx="10515600" cy="4776955"/>
          </a:xfrm>
        </p:spPr>
        <p:txBody>
          <a:bodyPr/>
          <a:lstStyle/>
          <a:p>
            <a:pPr marL="0" indent="0">
              <a:buNone/>
            </a:pP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Sleep</a:t>
            </a:r>
            <a:endParaRPr lang="fr-FR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800" dirty="0" err="1"/>
              <a:t>Sleep</a:t>
            </a:r>
            <a:r>
              <a:rPr lang="fr-FR" sz="1800" dirty="0"/>
              <a:t> </a:t>
            </a:r>
            <a:r>
              <a:rPr lang="fr-FR" sz="1800" dirty="0" err="1"/>
              <a:t>disturbed</a:t>
            </a:r>
            <a:r>
              <a:rPr lang="fr-FR" sz="1800" dirty="0"/>
              <a:t>                 	                 47,40 %   (1582 patients)    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800" dirty="0" err="1"/>
              <a:t>Sleep</a:t>
            </a:r>
            <a:r>
              <a:rPr lang="fr-FR" sz="1800" dirty="0"/>
              <a:t> </a:t>
            </a:r>
            <a:r>
              <a:rPr lang="fr-FR" sz="1800" dirty="0" err="1"/>
              <a:t>improved</a:t>
            </a:r>
            <a:r>
              <a:rPr lang="fr-FR" sz="1800" dirty="0"/>
              <a:t>  (</a:t>
            </a:r>
            <a:r>
              <a:rPr lang="fr-FR" sz="1800" dirty="0" err="1"/>
              <a:t>after</a:t>
            </a:r>
            <a:r>
              <a:rPr lang="fr-FR" sz="1800" dirty="0"/>
              <a:t> full </a:t>
            </a:r>
            <a:r>
              <a:rPr lang="fr-FR" sz="1800" dirty="0" err="1"/>
              <a:t>protocol</a:t>
            </a:r>
            <a:r>
              <a:rPr lang="fr-FR" sz="1800" dirty="0"/>
              <a:t>)      	68,60 %   (1092 / 1582)</a:t>
            </a:r>
          </a:p>
          <a:p>
            <a:pPr lvl="1"/>
            <a:endParaRPr lang="fr-FR" sz="800" b="1" dirty="0"/>
          </a:p>
          <a:p>
            <a:pPr marL="0" indent="0">
              <a:buNone/>
            </a:pP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Hyperacusis</a:t>
            </a:r>
            <a:endParaRPr lang="fr-FR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800" dirty="0" err="1"/>
              <a:t>With</a:t>
            </a:r>
            <a:r>
              <a:rPr lang="fr-FR" sz="1800" dirty="0"/>
              <a:t> </a:t>
            </a:r>
            <a:r>
              <a:rPr lang="fr-FR" sz="1800" dirty="0" err="1"/>
              <a:t>hyperacusis</a:t>
            </a:r>
            <a:r>
              <a:rPr lang="fr-FR" sz="1800" dirty="0"/>
              <a:t>	       		21,54 %   (719 patients</a:t>
            </a:r>
            <a:r>
              <a:rPr lang="fr-FR" sz="1800"/>
              <a:t>)      </a:t>
            </a:r>
            <a:endParaRPr lang="fr-FR" sz="18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800" dirty="0" err="1"/>
              <a:t>Improved</a:t>
            </a:r>
            <a:r>
              <a:rPr lang="fr-FR" sz="1800" dirty="0"/>
              <a:t>  (</a:t>
            </a:r>
            <a:r>
              <a:rPr lang="fr-FR" sz="1800" dirty="0" err="1"/>
              <a:t>after</a:t>
            </a:r>
            <a:r>
              <a:rPr lang="fr-FR" sz="1800" dirty="0"/>
              <a:t> full </a:t>
            </a:r>
            <a:r>
              <a:rPr lang="fr-FR" sz="1800" dirty="0" err="1"/>
              <a:t>protocol</a:t>
            </a:r>
            <a:r>
              <a:rPr lang="fr-FR" sz="1800" dirty="0"/>
              <a:t>)          	80,95 %   (582 / 719) </a:t>
            </a:r>
          </a:p>
          <a:p>
            <a:pPr marL="457200" lvl="1" indent="0">
              <a:buNone/>
            </a:pPr>
            <a:endParaRPr lang="fr-FR" sz="800" dirty="0"/>
          </a:p>
          <a:p>
            <a:pPr marL="0" indent="0">
              <a:buNone/>
            </a:pP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Scores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after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the full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protocol</a:t>
            </a:r>
            <a:endParaRPr lang="fr-FR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800" dirty="0"/>
              <a:t>VAS </a:t>
            </a:r>
            <a:r>
              <a:rPr lang="fr-FR" sz="1800" dirty="0" err="1"/>
              <a:t>reduced</a:t>
            </a:r>
            <a:r>
              <a:rPr lang="fr-FR" sz="1800" dirty="0"/>
              <a:t> of more </a:t>
            </a:r>
            <a:r>
              <a:rPr lang="fr-FR" sz="1800" dirty="0" err="1"/>
              <a:t>than</a:t>
            </a:r>
            <a:r>
              <a:rPr lang="fr-FR" sz="1800" dirty="0"/>
              <a:t> 50 %	:    3063 / 3344 patients  	 91,60 %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800" dirty="0"/>
              <a:t>THI  </a:t>
            </a:r>
            <a:r>
              <a:rPr lang="fr-FR" sz="1800" dirty="0" err="1"/>
              <a:t>reduced</a:t>
            </a:r>
            <a:r>
              <a:rPr lang="fr-FR" sz="1800" dirty="0"/>
              <a:t> of more </a:t>
            </a:r>
            <a:r>
              <a:rPr lang="fr-FR" sz="1800" dirty="0" err="1"/>
              <a:t>than</a:t>
            </a:r>
            <a:r>
              <a:rPr lang="fr-FR" sz="1800" dirty="0"/>
              <a:t> 50 %:     2464 / 3344 patients	 75,40 %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800" dirty="0"/>
          </a:p>
          <a:p>
            <a:pPr marL="0" indent="0">
              <a:buNone/>
            </a:pP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Psychiatric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help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necessary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fr-FR" sz="1800" dirty="0"/>
              <a:t>(VAS &gt; 8 and THI &gt; 80)    		 7,40 %  patients  (247/3344) </a:t>
            </a:r>
          </a:p>
          <a:p>
            <a:pPr marL="457200" lvl="1" indent="0">
              <a:buNone/>
            </a:pPr>
            <a:endParaRPr lang="fr-FR" sz="1600" dirty="0"/>
          </a:p>
          <a:p>
            <a:pPr marL="457200" lvl="1" indent="0">
              <a:buNone/>
            </a:pPr>
            <a:endParaRPr lang="fr-FR" sz="1600" dirty="0"/>
          </a:p>
        </p:txBody>
      </p:sp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1357425986"/>
              </p:ext>
            </p:extLst>
          </p:nvPr>
        </p:nvGraphicFramePr>
        <p:xfrm>
          <a:off x="7977843" y="1184674"/>
          <a:ext cx="3078760" cy="1956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885AC16E-45D8-2779-7A54-5AE252537DC0}"/>
              </a:ext>
            </a:extLst>
          </p:cNvPr>
          <p:cNvSpPr txBox="1">
            <a:spLocks/>
          </p:cNvSpPr>
          <p:nvPr/>
        </p:nvSpPr>
        <p:spPr>
          <a:xfrm>
            <a:off x="8829160" y="6574160"/>
            <a:ext cx="3381927" cy="329105"/>
          </a:xfrm>
          <a:prstGeom prst="rect">
            <a:avLst/>
          </a:prstGeom>
        </p:spPr>
        <p:txBody>
          <a:bodyPr/>
          <a:lstStyle>
            <a:defPPr>
              <a:defRPr lang="en-A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IFOS 2023 - Wednesday January 18, 2023 - DUBAI</a:t>
            </a:r>
            <a:endParaRPr lang="en-AE" sz="1200" dirty="0"/>
          </a:p>
        </p:txBody>
      </p:sp>
    </p:spTree>
    <p:extLst>
      <p:ext uri="{BB962C8B-B14F-4D97-AF65-F5344CB8AC3E}">
        <p14:creationId xmlns:p14="http://schemas.microsoft.com/office/powerpoint/2010/main" val="1693184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02AA5C-BE3E-6779-358F-B265A3B6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873" y="447417"/>
            <a:ext cx="10515600" cy="763331"/>
          </a:xfrm>
        </p:spPr>
        <p:txBody>
          <a:bodyPr/>
          <a:lstStyle/>
          <a:p>
            <a:r>
              <a:rPr lang="fr-FR" sz="4000" b="1" dirty="0" err="1"/>
              <a:t>Step</a:t>
            </a:r>
            <a:r>
              <a:rPr lang="fr-FR" sz="4000" b="1" dirty="0"/>
              <a:t> 1 / 4 of </a:t>
            </a:r>
            <a:r>
              <a:rPr lang="fr-FR" sz="4000" b="1" dirty="0" err="1"/>
              <a:t>our</a:t>
            </a:r>
            <a:r>
              <a:rPr lang="fr-FR" sz="4000" b="1" dirty="0"/>
              <a:t> </a:t>
            </a:r>
            <a:r>
              <a:rPr lang="fr-FR" sz="4000" b="1" dirty="0" err="1"/>
              <a:t>protocol</a:t>
            </a:r>
            <a:endParaRPr lang="fr-FR" sz="40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EF3EE9-C5F3-CF68-4F33-620AF0945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343" y="1510524"/>
            <a:ext cx="11264093" cy="4329541"/>
          </a:xfrm>
        </p:spPr>
        <p:txBody>
          <a:bodyPr/>
          <a:lstStyle/>
          <a:p>
            <a:pPr marL="0" indent="0">
              <a:buNone/>
            </a:pP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First consultation: 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listen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carefully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the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complain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of the patient,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ask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for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previous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audiometry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imaging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and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treatments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for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those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patients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prone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to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medical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nomadism</a:t>
            </a:r>
            <a:endParaRPr lang="fr-FR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sz="800" dirty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fr-FR" sz="1800" dirty="0"/>
              <a:t>Complete interrogation, </a:t>
            </a:r>
            <a:r>
              <a:rPr lang="fr-FR" sz="1800" dirty="0" err="1"/>
              <a:t>personnal</a:t>
            </a:r>
            <a:r>
              <a:rPr lang="fr-FR" sz="1800" dirty="0"/>
              <a:t> </a:t>
            </a:r>
            <a:r>
              <a:rPr lang="fr-FR" sz="1800" dirty="0" err="1"/>
              <a:t>history</a:t>
            </a:r>
            <a:r>
              <a:rPr lang="fr-FR" sz="1800" dirty="0"/>
              <a:t> and </a:t>
            </a:r>
            <a:r>
              <a:rPr lang="fr-FR" sz="1800" dirty="0" err="1"/>
              <a:t>clinical</a:t>
            </a:r>
            <a:r>
              <a:rPr lang="fr-FR" sz="1800" dirty="0"/>
              <a:t> </a:t>
            </a:r>
            <a:r>
              <a:rPr lang="fr-FR" sz="1800" dirty="0" err="1"/>
              <a:t>examination</a:t>
            </a:r>
            <a:endParaRPr lang="fr-FR" sz="1800" dirty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fr-FR" sz="1800" dirty="0"/>
              <a:t>Evaluation of the </a:t>
            </a:r>
            <a:r>
              <a:rPr lang="fr-FR" sz="1800" dirty="0" err="1"/>
              <a:t>characteristics</a:t>
            </a:r>
            <a:r>
              <a:rPr lang="fr-FR" sz="1800" dirty="0"/>
              <a:t> of the tinnitus (</a:t>
            </a:r>
            <a:r>
              <a:rPr lang="fr-FR" sz="1800" dirty="0" err="1"/>
              <a:t>whistling</a:t>
            </a:r>
            <a:r>
              <a:rPr lang="fr-FR" sz="1800" dirty="0"/>
              <a:t> </a:t>
            </a:r>
            <a:r>
              <a:rPr lang="fr-FR" sz="1800" dirty="0" err="1"/>
              <a:t>is</a:t>
            </a:r>
            <a:r>
              <a:rPr lang="fr-FR" sz="1800" dirty="0"/>
              <a:t> the </a:t>
            </a:r>
            <a:r>
              <a:rPr lang="fr-FR" sz="1800" dirty="0" err="1"/>
              <a:t>most</a:t>
            </a:r>
            <a:r>
              <a:rPr lang="fr-FR" sz="1800" dirty="0"/>
              <a:t> </a:t>
            </a:r>
            <a:r>
              <a:rPr lang="fr-FR" sz="1800" dirty="0" err="1"/>
              <a:t>frequent</a:t>
            </a:r>
            <a:r>
              <a:rPr lang="fr-FR" sz="1800" dirty="0"/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fr-FR" sz="1800" dirty="0"/>
              <a:t>Evaluation of the impact of the tinnitus on </a:t>
            </a:r>
            <a:r>
              <a:rPr lang="fr-FR" sz="1800" dirty="0" err="1"/>
              <a:t>patient’s</a:t>
            </a:r>
            <a:r>
              <a:rPr lang="fr-FR" sz="1800" dirty="0"/>
              <a:t> </a:t>
            </a:r>
            <a:r>
              <a:rPr lang="fr-FR" sz="1800" dirty="0" err="1"/>
              <a:t>daily</a:t>
            </a:r>
            <a:r>
              <a:rPr lang="fr-FR" sz="1800" dirty="0"/>
              <a:t> life </a:t>
            </a:r>
            <a:r>
              <a:rPr lang="fr-FR" sz="1800" dirty="0" err="1"/>
              <a:t>using</a:t>
            </a:r>
            <a:r>
              <a:rPr lang="fr-FR" sz="1800" dirty="0"/>
              <a:t> the score of Visual </a:t>
            </a:r>
            <a:r>
              <a:rPr lang="fr-FR" sz="1800" dirty="0" err="1"/>
              <a:t>Analogic</a:t>
            </a:r>
            <a:r>
              <a:rPr lang="fr-FR" sz="1800" dirty="0"/>
              <a:t> </a:t>
            </a:r>
            <a:r>
              <a:rPr lang="fr-FR" sz="1800" dirty="0" err="1"/>
              <a:t>Scale</a:t>
            </a:r>
            <a:r>
              <a:rPr lang="fr-FR" sz="1800" dirty="0"/>
              <a:t> (VAS) and Tinnitus Handicap Inventory (THI) </a:t>
            </a:r>
            <a:r>
              <a:rPr lang="fr-FR" sz="1800" dirty="0" err="1"/>
              <a:t>questionnary</a:t>
            </a:r>
            <a:endParaRPr lang="fr-FR" sz="1800" dirty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fr-FR" sz="1800" dirty="0"/>
              <a:t>Evaluation of the </a:t>
            </a:r>
            <a:r>
              <a:rPr lang="fr-FR" sz="1800" dirty="0" err="1"/>
              <a:t>emotional</a:t>
            </a:r>
            <a:r>
              <a:rPr lang="fr-FR" sz="1800" dirty="0"/>
              <a:t> </a:t>
            </a:r>
            <a:r>
              <a:rPr lang="fr-FR" sz="1800" dirty="0" err="1"/>
              <a:t>level</a:t>
            </a:r>
            <a:r>
              <a:rPr lang="fr-FR" sz="1800" dirty="0"/>
              <a:t> of the patient </a:t>
            </a:r>
            <a:r>
              <a:rPr lang="fr-FR" sz="1800" dirty="0" err="1"/>
              <a:t>using</a:t>
            </a:r>
            <a:r>
              <a:rPr lang="fr-FR" sz="1800" dirty="0"/>
              <a:t> the Hospital </a:t>
            </a:r>
            <a:r>
              <a:rPr lang="fr-FR" sz="1800" dirty="0" err="1"/>
              <a:t>Anxiety</a:t>
            </a:r>
            <a:r>
              <a:rPr lang="fr-FR" sz="1800" dirty="0"/>
              <a:t> and </a:t>
            </a:r>
            <a:r>
              <a:rPr lang="fr-FR" sz="1800" dirty="0" err="1"/>
              <a:t>Depression</a:t>
            </a:r>
            <a:r>
              <a:rPr lang="fr-FR" sz="1800" dirty="0"/>
              <a:t> (HAD) </a:t>
            </a:r>
            <a:r>
              <a:rPr lang="fr-FR" sz="1800" dirty="0" err="1"/>
              <a:t>scale</a:t>
            </a:r>
            <a:r>
              <a:rPr lang="fr-FR" sz="1800" dirty="0"/>
              <a:t> </a:t>
            </a:r>
            <a:r>
              <a:rPr lang="fr-FR" sz="1800" dirty="0" err="1"/>
              <a:t>questionnary</a:t>
            </a:r>
            <a:r>
              <a:rPr lang="fr-FR" sz="1800" dirty="0"/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fr-FR" sz="1800" dirty="0" err="1"/>
              <a:t>Make</a:t>
            </a:r>
            <a:r>
              <a:rPr lang="fr-FR" sz="1800" dirty="0"/>
              <a:t> a pure </a:t>
            </a:r>
            <a:r>
              <a:rPr lang="fr-FR" sz="1800" dirty="0" err="1"/>
              <a:t>tone</a:t>
            </a:r>
            <a:r>
              <a:rPr lang="fr-FR" sz="1800" dirty="0"/>
              <a:t> (</a:t>
            </a:r>
            <a:r>
              <a:rPr lang="fr-FR" sz="1800" dirty="0" err="1"/>
              <a:t>including</a:t>
            </a:r>
            <a:r>
              <a:rPr lang="fr-FR" sz="1800" dirty="0"/>
              <a:t> high </a:t>
            </a:r>
            <a:r>
              <a:rPr lang="fr-FR" sz="1800" dirty="0" err="1"/>
              <a:t>frequencies</a:t>
            </a:r>
            <a:r>
              <a:rPr lang="fr-FR" sz="1800" dirty="0"/>
              <a:t>) and speech </a:t>
            </a:r>
            <a:r>
              <a:rPr lang="fr-FR" sz="1800" dirty="0" err="1"/>
              <a:t>audiometry</a:t>
            </a:r>
            <a:endParaRPr lang="fr-FR" sz="1800" dirty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fr-FR" sz="1800" dirty="0"/>
              <a:t>CT scan, MRI or MRI 3 tesla </a:t>
            </a:r>
            <a:r>
              <a:rPr lang="fr-FR" sz="1800" dirty="0" err="1"/>
              <a:t>when</a:t>
            </a:r>
            <a:r>
              <a:rPr lang="fr-FR" sz="1800" dirty="0"/>
              <a:t> </a:t>
            </a:r>
            <a:r>
              <a:rPr lang="fr-FR" sz="1800" dirty="0" err="1"/>
              <a:t>indicated</a:t>
            </a:r>
            <a:r>
              <a:rPr lang="fr-FR" sz="1800" dirty="0"/>
              <a:t>.</a:t>
            </a:r>
          </a:p>
        </p:txBody>
      </p:sp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885AC16E-45D8-2779-7A54-5AE252537DC0}"/>
              </a:ext>
            </a:extLst>
          </p:cNvPr>
          <p:cNvSpPr txBox="1">
            <a:spLocks/>
          </p:cNvSpPr>
          <p:nvPr/>
        </p:nvSpPr>
        <p:spPr>
          <a:xfrm>
            <a:off x="8829160" y="6574160"/>
            <a:ext cx="3381927" cy="329105"/>
          </a:xfrm>
          <a:prstGeom prst="rect">
            <a:avLst/>
          </a:prstGeom>
        </p:spPr>
        <p:txBody>
          <a:bodyPr/>
          <a:lstStyle>
            <a:defPPr>
              <a:defRPr lang="en-A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IFOS 2023 - Wednesday January 18, 2023 - DUBAI</a:t>
            </a:r>
            <a:endParaRPr lang="en-AE" sz="1200" dirty="0"/>
          </a:p>
        </p:txBody>
      </p:sp>
    </p:spTree>
    <p:extLst>
      <p:ext uri="{BB962C8B-B14F-4D97-AF65-F5344CB8AC3E}">
        <p14:creationId xmlns:p14="http://schemas.microsoft.com/office/powerpoint/2010/main" val="457885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689483"/>
              </p:ext>
            </p:extLst>
          </p:nvPr>
        </p:nvGraphicFramePr>
        <p:xfrm>
          <a:off x="369996" y="1308685"/>
          <a:ext cx="7582255" cy="4861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4" imgW="9279720" imgH="5704920" progId="">
                  <p:embed/>
                </p:oleObj>
              </mc:Choice>
              <mc:Fallback>
                <p:oleObj name="Worksheet" r:id="rId4" imgW="9279720" imgH="5704920" progId="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996" y="1308685"/>
                        <a:ext cx="7582255" cy="486102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157898" y="450800"/>
            <a:ext cx="60064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/>
              <a:t>The Most </a:t>
            </a:r>
            <a:r>
              <a:rPr lang="fr-FR" sz="4000" dirty="0" err="1"/>
              <a:t>Disturbing</a:t>
            </a:r>
            <a:r>
              <a:rPr lang="fr-FR" sz="4000" dirty="0"/>
              <a:t> </a:t>
            </a:r>
            <a:r>
              <a:rPr lang="fr-FR" sz="4000" dirty="0" err="1"/>
              <a:t>sounds</a:t>
            </a:r>
            <a:endParaRPr lang="fr-FR" sz="4000" dirty="0"/>
          </a:p>
        </p:txBody>
      </p:sp>
      <p:sp>
        <p:nvSpPr>
          <p:cNvPr id="3" name="Rectangle 2"/>
          <p:cNvSpPr/>
          <p:nvPr/>
        </p:nvSpPr>
        <p:spPr>
          <a:xfrm>
            <a:off x="310392" y="2064699"/>
            <a:ext cx="2030136" cy="3925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ts val="600"/>
              </a:spcBef>
            </a:pPr>
            <a:endParaRPr lang="fr-FR" sz="1100" dirty="0">
              <a:solidFill>
                <a:schemeClr val="tx1"/>
              </a:solidFill>
            </a:endParaRPr>
          </a:p>
          <a:p>
            <a:pPr algn="r">
              <a:spcBef>
                <a:spcPts val="600"/>
              </a:spcBef>
            </a:pPr>
            <a:r>
              <a:rPr lang="fr-FR" sz="1100" dirty="0" err="1">
                <a:solidFill>
                  <a:schemeClr val="tx1"/>
                </a:solidFill>
              </a:rPr>
              <a:t>Clinking</a:t>
            </a:r>
            <a:endParaRPr lang="fr-FR" sz="1100" dirty="0">
              <a:solidFill>
                <a:schemeClr val="tx1"/>
              </a:solidFill>
            </a:endParaRPr>
          </a:p>
          <a:p>
            <a:pPr algn="r">
              <a:spcBef>
                <a:spcPts val="600"/>
              </a:spcBef>
            </a:pPr>
            <a:r>
              <a:rPr lang="fr-FR" sz="1100" dirty="0">
                <a:solidFill>
                  <a:schemeClr val="tx1"/>
                </a:solidFill>
              </a:rPr>
              <a:t>Open </a:t>
            </a:r>
            <a:r>
              <a:rPr lang="fr-FR" sz="1100" dirty="0" err="1">
                <a:solidFill>
                  <a:schemeClr val="tx1"/>
                </a:solidFill>
              </a:rPr>
              <a:t>tap</a:t>
            </a:r>
            <a:endParaRPr lang="fr-FR" sz="1100" dirty="0">
              <a:solidFill>
                <a:schemeClr val="tx1"/>
              </a:solidFill>
            </a:endParaRPr>
          </a:p>
          <a:p>
            <a:pPr algn="r">
              <a:spcBef>
                <a:spcPts val="600"/>
              </a:spcBef>
            </a:pPr>
            <a:r>
              <a:rPr lang="fr-FR" sz="1100" dirty="0" err="1">
                <a:solidFill>
                  <a:schemeClr val="tx1"/>
                </a:solidFill>
              </a:rPr>
              <a:t>Sea</a:t>
            </a:r>
            <a:r>
              <a:rPr lang="fr-FR" sz="1100" dirty="0">
                <a:solidFill>
                  <a:schemeClr val="tx1"/>
                </a:solidFill>
              </a:rPr>
              <a:t> </a:t>
            </a:r>
            <a:r>
              <a:rPr lang="fr-FR" sz="1100" dirty="0" err="1">
                <a:solidFill>
                  <a:schemeClr val="tx1"/>
                </a:solidFill>
              </a:rPr>
              <a:t>backwash</a:t>
            </a:r>
            <a:endParaRPr lang="fr-FR" sz="1100" dirty="0">
              <a:solidFill>
                <a:schemeClr val="tx1"/>
              </a:solidFill>
            </a:endParaRPr>
          </a:p>
          <a:p>
            <a:pPr algn="r">
              <a:spcBef>
                <a:spcPts val="600"/>
              </a:spcBef>
            </a:pPr>
            <a:r>
              <a:rPr lang="fr-FR" sz="1100" dirty="0" err="1">
                <a:solidFill>
                  <a:schemeClr val="tx1"/>
                </a:solidFill>
              </a:rPr>
              <a:t>Buzzing</a:t>
            </a:r>
            <a:endParaRPr lang="fr-FR" sz="1100" dirty="0">
              <a:solidFill>
                <a:schemeClr val="tx1"/>
              </a:solidFill>
            </a:endParaRPr>
          </a:p>
          <a:p>
            <a:pPr algn="r">
              <a:spcBef>
                <a:spcPts val="600"/>
              </a:spcBef>
            </a:pPr>
            <a:r>
              <a:rPr lang="fr-FR" sz="1100" dirty="0">
                <a:solidFill>
                  <a:schemeClr val="tx1"/>
                </a:solidFill>
              </a:rPr>
              <a:t>Pure </a:t>
            </a:r>
            <a:r>
              <a:rPr lang="fr-FR" sz="1100" dirty="0" err="1">
                <a:solidFill>
                  <a:schemeClr val="tx1"/>
                </a:solidFill>
              </a:rPr>
              <a:t>sound</a:t>
            </a:r>
            <a:endParaRPr lang="fr-FR" sz="1100" dirty="0">
              <a:solidFill>
                <a:schemeClr val="tx1"/>
              </a:solidFill>
            </a:endParaRPr>
          </a:p>
          <a:p>
            <a:pPr algn="r">
              <a:spcBef>
                <a:spcPts val="600"/>
              </a:spcBef>
            </a:pPr>
            <a:r>
              <a:rPr lang="fr-FR" sz="1100" dirty="0">
                <a:solidFill>
                  <a:schemeClr val="tx1"/>
                </a:solidFill>
              </a:rPr>
              <a:t>            </a:t>
            </a:r>
            <a:r>
              <a:rPr lang="fr-FR" sz="1100" dirty="0" err="1">
                <a:solidFill>
                  <a:schemeClr val="tx1"/>
                </a:solidFill>
              </a:rPr>
              <a:t>Sizzling</a:t>
            </a:r>
            <a:endParaRPr lang="fr-FR" sz="1100" dirty="0">
              <a:solidFill>
                <a:schemeClr val="tx1"/>
              </a:solidFill>
            </a:endParaRPr>
          </a:p>
          <a:p>
            <a:pPr algn="r">
              <a:spcBef>
                <a:spcPts val="600"/>
              </a:spcBef>
            </a:pPr>
            <a:r>
              <a:rPr lang="fr-FR" sz="1100" dirty="0">
                <a:solidFill>
                  <a:schemeClr val="tx1"/>
                </a:solidFill>
              </a:rPr>
              <a:t>             </a:t>
            </a:r>
            <a:r>
              <a:rPr lang="fr-FR" sz="1100" dirty="0" err="1">
                <a:solidFill>
                  <a:schemeClr val="tx1"/>
                </a:solidFill>
              </a:rPr>
              <a:t>Heartbeat</a:t>
            </a:r>
            <a:endParaRPr lang="fr-FR" sz="1100" dirty="0">
              <a:solidFill>
                <a:schemeClr val="tx1"/>
              </a:solidFill>
            </a:endParaRPr>
          </a:p>
          <a:p>
            <a:pPr algn="r">
              <a:spcBef>
                <a:spcPts val="600"/>
              </a:spcBef>
            </a:pPr>
            <a:r>
              <a:rPr lang="fr-FR" sz="1100" dirty="0">
                <a:solidFill>
                  <a:schemeClr val="tx1"/>
                </a:solidFill>
              </a:rPr>
              <a:t>                High voltage</a:t>
            </a:r>
          </a:p>
          <a:p>
            <a:pPr algn="r">
              <a:spcBef>
                <a:spcPts val="600"/>
              </a:spcBef>
            </a:pPr>
            <a:r>
              <a:rPr lang="fr-FR" sz="1100" dirty="0">
                <a:solidFill>
                  <a:schemeClr val="tx1"/>
                </a:solidFill>
              </a:rPr>
              <a:t>                Mix of </a:t>
            </a:r>
            <a:r>
              <a:rPr lang="fr-FR" sz="1100" dirty="0" err="1">
                <a:solidFill>
                  <a:schemeClr val="tx1"/>
                </a:solidFill>
              </a:rPr>
              <a:t>different</a:t>
            </a:r>
            <a:r>
              <a:rPr lang="fr-FR" sz="1100" dirty="0">
                <a:solidFill>
                  <a:schemeClr val="tx1"/>
                </a:solidFill>
              </a:rPr>
              <a:t> </a:t>
            </a:r>
            <a:r>
              <a:rPr lang="fr-FR" sz="1100" dirty="0" err="1">
                <a:solidFill>
                  <a:schemeClr val="tx1"/>
                </a:solidFill>
              </a:rPr>
              <a:t>sounds</a:t>
            </a:r>
            <a:endParaRPr lang="fr-FR" sz="1100" dirty="0">
              <a:solidFill>
                <a:schemeClr val="tx1"/>
              </a:solidFill>
            </a:endParaRPr>
          </a:p>
          <a:p>
            <a:pPr algn="r">
              <a:spcBef>
                <a:spcPts val="600"/>
              </a:spcBef>
            </a:pPr>
            <a:r>
              <a:rPr lang="fr-FR" sz="1100" dirty="0">
                <a:solidFill>
                  <a:schemeClr val="tx1"/>
                </a:solidFill>
              </a:rPr>
              <a:t>          Pressure </a:t>
            </a:r>
            <a:r>
              <a:rPr lang="fr-FR" sz="1100" dirty="0" err="1">
                <a:solidFill>
                  <a:schemeClr val="tx1"/>
                </a:solidFill>
              </a:rPr>
              <a:t>cooker</a:t>
            </a:r>
            <a:endParaRPr lang="fr-FR" sz="1100" dirty="0">
              <a:solidFill>
                <a:schemeClr val="tx1"/>
              </a:solidFill>
            </a:endParaRPr>
          </a:p>
          <a:p>
            <a:pPr algn="r">
              <a:spcBef>
                <a:spcPts val="600"/>
              </a:spcBef>
            </a:pPr>
            <a:r>
              <a:rPr lang="fr-FR" sz="1100" dirty="0">
                <a:solidFill>
                  <a:schemeClr val="tx1"/>
                </a:solidFill>
              </a:rPr>
              <a:t>          </a:t>
            </a:r>
            <a:r>
              <a:rPr lang="fr-FR" sz="1100" dirty="0" err="1">
                <a:solidFill>
                  <a:schemeClr val="tx1"/>
                </a:solidFill>
              </a:rPr>
              <a:t>Rustle</a:t>
            </a:r>
            <a:endParaRPr lang="fr-FR" sz="1100" dirty="0">
              <a:solidFill>
                <a:schemeClr val="tx1"/>
              </a:solidFill>
            </a:endParaRPr>
          </a:p>
          <a:p>
            <a:pPr algn="r">
              <a:spcBef>
                <a:spcPts val="600"/>
              </a:spcBef>
            </a:pPr>
            <a:r>
              <a:rPr lang="fr-FR" sz="1100" dirty="0">
                <a:solidFill>
                  <a:schemeClr val="tx1"/>
                </a:solidFill>
              </a:rPr>
              <a:t>                </a:t>
            </a:r>
            <a:r>
              <a:rPr lang="fr-FR" sz="1100" dirty="0" err="1">
                <a:solidFill>
                  <a:schemeClr val="tx1"/>
                </a:solidFill>
              </a:rPr>
              <a:t>Buzz</a:t>
            </a:r>
            <a:endParaRPr lang="fr-FR" sz="1100" dirty="0">
              <a:solidFill>
                <a:schemeClr val="tx1"/>
              </a:solidFill>
            </a:endParaRPr>
          </a:p>
          <a:p>
            <a:pPr algn="r">
              <a:spcBef>
                <a:spcPts val="600"/>
              </a:spcBef>
            </a:pPr>
            <a:r>
              <a:rPr lang="fr-FR" sz="1100" dirty="0">
                <a:solidFill>
                  <a:schemeClr val="tx1"/>
                </a:solidFill>
              </a:rPr>
              <a:t>              Cricket, </a:t>
            </a:r>
            <a:r>
              <a:rPr lang="fr-FR" sz="1100" dirty="0" err="1">
                <a:solidFill>
                  <a:schemeClr val="tx1"/>
                </a:solidFill>
              </a:rPr>
              <a:t>Cicada</a:t>
            </a:r>
            <a:endParaRPr lang="fr-FR" sz="1100" dirty="0">
              <a:solidFill>
                <a:schemeClr val="tx1"/>
              </a:solidFill>
            </a:endParaRPr>
          </a:p>
          <a:p>
            <a:pPr algn="r">
              <a:spcBef>
                <a:spcPts val="600"/>
              </a:spcBef>
            </a:pPr>
            <a:r>
              <a:rPr lang="fr-FR" sz="1100" dirty="0">
                <a:solidFill>
                  <a:schemeClr val="tx1"/>
                </a:solidFill>
              </a:rPr>
              <a:t>                </a:t>
            </a:r>
            <a:r>
              <a:rPr lang="fr-FR" sz="1100" dirty="0" err="1">
                <a:solidFill>
                  <a:schemeClr val="tx1"/>
                </a:solidFill>
              </a:rPr>
              <a:t>Whistling</a:t>
            </a:r>
            <a:endParaRPr lang="fr-FR" sz="1100" dirty="0">
              <a:solidFill>
                <a:schemeClr val="tx1"/>
              </a:solidFill>
            </a:endParaRPr>
          </a:p>
          <a:p>
            <a:pPr algn="r">
              <a:spcBef>
                <a:spcPts val="600"/>
              </a:spcBef>
            </a:pPr>
            <a:r>
              <a:rPr lang="fr-FR" sz="1100" dirty="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ts val="600"/>
              </a:spcBef>
            </a:pP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3042" y="1484851"/>
            <a:ext cx="3766657" cy="1015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046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02AA5C-BE3E-6779-358F-B265A3B6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032" y="447423"/>
            <a:ext cx="10515600" cy="763331"/>
          </a:xfrm>
        </p:spPr>
        <p:txBody>
          <a:bodyPr/>
          <a:lstStyle/>
          <a:p>
            <a:r>
              <a:rPr lang="fr-FR" sz="4000" b="1" dirty="0" err="1"/>
              <a:t>Step</a:t>
            </a:r>
            <a:r>
              <a:rPr lang="fr-FR" sz="4000" b="1" dirty="0"/>
              <a:t> 1 / 4 of </a:t>
            </a:r>
            <a:r>
              <a:rPr lang="fr-FR" sz="4000" b="1" dirty="0" err="1"/>
              <a:t>our</a:t>
            </a:r>
            <a:r>
              <a:rPr lang="fr-FR" sz="4000" b="1" dirty="0"/>
              <a:t> </a:t>
            </a:r>
            <a:r>
              <a:rPr lang="fr-FR" sz="4000" b="1" dirty="0" err="1"/>
              <a:t>protocol</a:t>
            </a:r>
            <a:endParaRPr lang="fr-FR" sz="40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EF3EE9-C5F3-CF68-4F33-620AF0945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503" y="1609440"/>
            <a:ext cx="10515600" cy="4456381"/>
          </a:xfrm>
        </p:spPr>
        <p:txBody>
          <a:bodyPr/>
          <a:lstStyle/>
          <a:p>
            <a:pPr marL="0" indent="0">
              <a:buNone/>
            </a:pP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Take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your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time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with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the patient </a:t>
            </a:r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for a long and </a:t>
            </a:r>
            <a:r>
              <a:rPr lang="fr-FR" sz="2000" dirty="0" err="1">
                <a:solidFill>
                  <a:schemeClr val="accent5">
                    <a:lumMod val="50000"/>
                  </a:schemeClr>
                </a:solidFill>
              </a:rPr>
              <a:t>detailed</a:t>
            </a:r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5">
                    <a:lumMod val="50000"/>
                  </a:schemeClr>
                </a:solidFill>
              </a:rPr>
              <a:t>explanation</a:t>
            </a:r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 about </a:t>
            </a:r>
            <a:r>
              <a:rPr lang="fr-FR" sz="2000" dirty="0" err="1">
                <a:solidFill>
                  <a:schemeClr val="accent5">
                    <a:lumMod val="50000"/>
                  </a:schemeClr>
                </a:solidFill>
              </a:rPr>
              <a:t>what</a:t>
            </a:r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5">
                    <a:lumMod val="50000"/>
                  </a:schemeClr>
                </a:solidFill>
              </a:rPr>
              <a:t>we</a:t>
            </a:r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 know about the </a:t>
            </a:r>
            <a:r>
              <a:rPr lang="fr-FR" sz="2000" dirty="0" err="1">
                <a:solidFill>
                  <a:schemeClr val="accent5">
                    <a:lumMod val="50000"/>
                  </a:schemeClr>
                </a:solidFill>
              </a:rPr>
              <a:t>mechanisms</a:t>
            </a:r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5">
                    <a:lumMod val="50000"/>
                  </a:schemeClr>
                </a:solidFill>
              </a:rPr>
              <a:t>leading</a:t>
            </a:r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 to </a:t>
            </a:r>
            <a:r>
              <a:rPr lang="fr-FR" sz="2000" dirty="0" err="1">
                <a:solidFill>
                  <a:schemeClr val="accent5">
                    <a:lumMod val="50000"/>
                  </a:schemeClr>
                </a:solidFill>
              </a:rPr>
              <a:t>tinnitus</a:t>
            </a:r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fr-FR" sz="2000" dirty="0"/>
          </a:p>
          <a:p>
            <a:pPr>
              <a:buFont typeface="Wingdings" pitchFamily="2" charset="2"/>
              <a:buChar char="ü"/>
            </a:pPr>
            <a:r>
              <a:rPr lang="fr-FR" sz="2000" dirty="0"/>
              <a:t> Tinnitus </a:t>
            </a:r>
            <a:r>
              <a:rPr lang="fr-FR" sz="2000" dirty="0" err="1"/>
              <a:t>is</a:t>
            </a:r>
            <a:r>
              <a:rPr lang="fr-FR" sz="2000" dirty="0"/>
              <a:t> due to an </a:t>
            </a:r>
            <a:r>
              <a:rPr lang="fr-FR" sz="2000" dirty="0" err="1"/>
              <a:t>electric</a:t>
            </a:r>
            <a:r>
              <a:rPr lang="fr-FR" sz="2000" dirty="0"/>
              <a:t> hyperactivation of the </a:t>
            </a:r>
            <a:r>
              <a:rPr lang="fr-FR" sz="2000" dirty="0" err="1"/>
              <a:t>brain’s</a:t>
            </a:r>
            <a:r>
              <a:rPr lang="fr-FR" sz="2000" dirty="0"/>
              <a:t> auditive area </a:t>
            </a:r>
            <a:r>
              <a:rPr lang="fr-FR" sz="2000" dirty="0" err="1"/>
              <a:t>which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exactly</a:t>
            </a:r>
            <a:r>
              <a:rPr lang="fr-FR" sz="2000" dirty="0"/>
              <a:t> the </a:t>
            </a:r>
            <a:r>
              <a:rPr lang="fr-FR" sz="2000" dirty="0" err="1"/>
              <a:t>same</a:t>
            </a:r>
            <a:r>
              <a:rPr lang="fr-FR" sz="2000" dirty="0"/>
              <a:t> </a:t>
            </a:r>
            <a:r>
              <a:rPr lang="fr-FR" sz="2000" dirty="0" err="1"/>
              <a:t>mechanism</a:t>
            </a:r>
            <a:r>
              <a:rPr lang="fr-FR" sz="2000" dirty="0"/>
              <a:t> </a:t>
            </a:r>
            <a:r>
              <a:rPr lang="fr-FR" sz="2000" dirty="0" err="1"/>
              <a:t>occuring</a:t>
            </a:r>
            <a:r>
              <a:rPr lang="fr-FR" sz="2000" dirty="0"/>
              <a:t> for pain.</a:t>
            </a:r>
          </a:p>
          <a:p>
            <a:pPr>
              <a:buFont typeface="Wingdings" pitchFamily="2" charset="2"/>
              <a:buChar char="ü"/>
            </a:pPr>
            <a:endParaRPr lang="fr-FR" sz="2000" dirty="0"/>
          </a:p>
          <a:p>
            <a:pPr>
              <a:buFont typeface="Wingdings" pitchFamily="2" charset="2"/>
              <a:buChar char="ü"/>
            </a:pPr>
            <a:r>
              <a:rPr lang="fr-FR" sz="2000" dirty="0"/>
              <a:t> Tinnitus </a:t>
            </a:r>
            <a:r>
              <a:rPr lang="fr-FR" sz="2000" dirty="0" err="1"/>
              <a:t>is</a:t>
            </a:r>
            <a:r>
              <a:rPr lang="fr-FR" sz="2000" dirty="0"/>
              <a:t> the </a:t>
            </a:r>
            <a:r>
              <a:rPr lang="fr-FR" sz="2000" dirty="0" err="1"/>
              <a:t>consequence</a:t>
            </a:r>
            <a:r>
              <a:rPr lang="fr-FR" sz="2000" dirty="0"/>
              <a:t> of a </a:t>
            </a:r>
            <a:r>
              <a:rPr lang="fr-FR" sz="2000" dirty="0" err="1"/>
              <a:t>hearing</a:t>
            </a:r>
            <a:r>
              <a:rPr lang="fr-FR" sz="2000" dirty="0"/>
              <a:t> </a:t>
            </a:r>
            <a:r>
              <a:rPr lang="fr-FR" sz="2000" dirty="0" err="1"/>
              <a:t>loss</a:t>
            </a:r>
            <a:r>
              <a:rPr lang="fr-FR" sz="2000" dirty="0"/>
              <a:t> visible (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classic</a:t>
            </a:r>
            <a:r>
              <a:rPr lang="fr-FR" sz="2000" dirty="0"/>
              <a:t> </a:t>
            </a:r>
            <a:r>
              <a:rPr lang="fr-FR" sz="2000" dirty="0" err="1"/>
              <a:t>audiometry</a:t>
            </a:r>
            <a:r>
              <a:rPr lang="fr-FR" sz="2000" dirty="0"/>
              <a:t>) or invisible (</a:t>
            </a:r>
            <a:r>
              <a:rPr lang="fr-FR" sz="2000" dirty="0" err="1"/>
              <a:t>with</a:t>
            </a:r>
            <a:r>
              <a:rPr lang="fr-FR" sz="2000" dirty="0"/>
              <a:t> high </a:t>
            </a:r>
            <a:r>
              <a:rPr lang="fr-FR" sz="2000" dirty="0" err="1"/>
              <a:t>definition</a:t>
            </a:r>
            <a:r>
              <a:rPr lang="fr-FR" sz="2000" dirty="0"/>
              <a:t> </a:t>
            </a:r>
            <a:r>
              <a:rPr lang="fr-FR" sz="2000" dirty="0" err="1"/>
              <a:t>audiometry</a:t>
            </a:r>
            <a:r>
              <a:rPr lang="fr-FR" sz="2000" dirty="0"/>
              <a:t>) in more </a:t>
            </a:r>
            <a:r>
              <a:rPr lang="fr-FR" sz="2000" dirty="0" err="1"/>
              <a:t>than</a:t>
            </a:r>
            <a:r>
              <a:rPr lang="fr-FR" sz="2000" dirty="0"/>
              <a:t> 98 % of cases</a:t>
            </a:r>
          </a:p>
          <a:p>
            <a:pPr marL="0" indent="0">
              <a:buNone/>
            </a:pPr>
            <a:endParaRPr lang="fr-FR" sz="2000" dirty="0"/>
          </a:p>
          <a:p>
            <a:pPr>
              <a:buFont typeface="Wingdings" pitchFamily="2" charset="2"/>
              <a:buChar char="ü"/>
            </a:pPr>
            <a:r>
              <a:rPr lang="fr-FR" sz="2000" dirty="0"/>
              <a:t>No </a:t>
            </a:r>
            <a:r>
              <a:rPr lang="fr-FR" sz="2000" dirty="0" err="1"/>
              <a:t>correlation</a:t>
            </a:r>
            <a:r>
              <a:rPr lang="fr-FR" sz="2000" dirty="0"/>
              <a:t> </a:t>
            </a:r>
            <a:r>
              <a:rPr lang="fr-FR" sz="2000" dirty="0" err="1"/>
              <a:t>found</a:t>
            </a:r>
            <a:r>
              <a:rPr lang="fr-FR" sz="2000" dirty="0"/>
              <a:t> </a:t>
            </a:r>
            <a:r>
              <a:rPr lang="fr-FR" sz="2000" dirty="0" err="1"/>
              <a:t>between</a:t>
            </a:r>
            <a:r>
              <a:rPr lang="fr-FR" sz="2000" dirty="0"/>
              <a:t> </a:t>
            </a:r>
            <a:r>
              <a:rPr lang="fr-FR" sz="2000" dirty="0" err="1"/>
              <a:t>hearing</a:t>
            </a:r>
            <a:r>
              <a:rPr lang="fr-FR" sz="2000" dirty="0"/>
              <a:t> </a:t>
            </a:r>
            <a:r>
              <a:rPr lang="fr-FR" sz="2000" dirty="0" err="1"/>
              <a:t>loss</a:t>
            </a:r>
            <a:r>
              <a:rPr lang="fr-FR" sz="2000" dirty="0"/>
              <a:t> and the feeling of the tinnitus</a:t>
            </a:r>
          </a:p>
          <a:p>
            <a:pPr>
              <a:buFont typeface="Wingdings" pitchFamily="2" charset="2"/>
              <a:buChar char="ü"/>
            </a:pPr>
            <a:endParaRPr lang="fr-FR" sz="2000" dirty="0"/>
          </a:p>
          <a:p>
            <a:pPr marL="0" indent="0">
              <a:buNone/>
            </a:pPr>
            <a:r>
              <a:rPr lang="fr-FR" sz="2000" b="1" dirty="0"/>
              <a:t>But </a:t>
            </a:r>
            <a:r>
              <a:rPr lang="fr-FR" sz="2000" b="1" dirty="0" err="1"/>
              <a:t>why</a:t>
            </a:r>
            <a:r>
              <a:rPr lang="fr-FR" sz="2000" b="1" dirty="0"/>
              <a:t> all </a:t>
            </a:r>
            <a:r>
              <a:rPr lang="fr-FR" sz="2000" b="1" dirty="0" err="1"/>
              <a:t>hearing</a:t>
            </a:r>
            <a:r>
              <a:rPr lang="fr-FR" sz="2000" b="1" dirty="0"/>
              <a:t> </a:t>
            </a:r>
            <a:r>
              <a:rPr lang="fr-FR" sz="2000" b="1" dirty="0" err="1"/>
              <a:t>losses</a:t>
            </a:r>
            <a:r>
              <a:rPr lang="fr-FR" sz="2000" b="1" dirty="0"/>
              <a:t> do not lead to a tinnitus ?</a:t>
            </a:r>
          </a:p>
        </p:txBody>
      </p:sp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885AC16E-45D8-2779-7A54-5AE252537DC0}"/>
              </a:ext>
            </a:extLst>
          </p:cNvPr>
          <p:cNvSpPr txBox="1">
            <a:spLocks/>
          </p:cNvSpPr>
          <p:nvPr/>
        </p:nvSpPr>
        <p:spPr>
          <a:xfrm>
            <a:off x="8829160" y="6574160"/>
            <a:ext cx="3381927" cy="329105"/>
          </a:xfrm>
          <a:prstGeom prst="rect">
            <a:avLst/>
          </a:prstGeom>
        </p:spPr>
        <p:txBody>
          <a:bodyPr/>
          <a:lstStyle>
            <a:defPPr>
              <a:defRPr lang="en-A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IFOS 2023 - Wednesday January 18, 2023 - DUBAI</a:t>
            </a:r>
            <a:endParaRPr lang="en-AE" sz="1200" dirty="0"/>
          </a:p>
        </p:txBody>
      </p:sp>
    </p:spTree>
    <p:extLst>
      <p:ext uri="{BB962C8B-B14F-4D97-AF65-F5344CB8AC3E}">
        <p14:creationId xmlns:p14="http://schemas.microsoft.com/office/powerpoint/2010/main" val="3043735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7772F2-A5C1-39AE-5F97-A2CC2BA3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032" y="438370"/>
            <a:ext cx="10515600" cy="763331"/>
          </a:xfrm>
        </p:spPr>
        <p:txBody>
          <a:bodyPr/>
          <a:lstStyle/>
          <a:p>
            <a:r>
              <a:rPr lang="fr-FR" sz="4000" b="1" dirty="0" err="1"/>
              <a:t>Step</a:t>
            </a:r>
            <a:r>
              <a:rPr lang="fr-FR" sz="4000" b="1" dirty="0"/>
              <a:t> 2 / 4 of </a:t>
            </a:r>
            <a:r>
              <a:rPr lang="fr-FR" sz="4000" b="1" dirty="0" err="1"/>
              <a:t>our</a:t>
            </a:r>
            <a:r>
              <a:rPr lang="fr-FR" sz="4000" b="1" dirty="0"/>
              <a:t> Protocol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0D8F79-F3DA-A89C-B954-8F95A73F8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503" y="1477957"/>
            <a:ext cx="10515600" cy="3918482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</a:rPr>
              <a:t>Prescription of </a:t>
            </a:r>
            <a:r>
              <a:rPr lang="fr-FR" sz="2400" b="1" dirty="0" err="1">
                <a:solidFill>
                  <a:schemeClr val="accent5">
                    <a:lumMod val="50000"/>
                  </a:schemeClr>
                </a:solidFill>
              </a:rPr>
              <a:t>antiepileptics</a:t>
            </a: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fr-FR" sz="8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1" algn="just"/>
            <a:r>
              <a:rPr lang="fr-FR" sz="2000" dirty="0" err="1"/>
              <a:t>Justify</a:t>
            </a:r>
            <a:r>
              <a:rPr lang="fr-FR" sz="2000" dirty="0"/>
              <a:t> the use of </a:t>
            </a:r>
            <a:r>
              <a:rPr lang="fr-FR" sz="2000" dirty="0" err="1"/>
              <a:t>antiepileptics</a:t>
            </a:r>
            <a:r>
              <a:rPr lang="fr-FR" sz="2000" dirty="0"/>
              <a:t>, </a:t>
            </a:r>
            <a:r>
              <a:rPr lang="fr-FR" sz="2000" dirty="0" err="1"/>
              <a:t>often</a:t>
            </a:r>
            <a:r>
              <a:rPr lang="fr-FR" sz="2000" dirty="0"/>
              <a:t> </a:t>
            </a:r>
            <a:r>
              <a:rPr lang="fr-FR" sz="2000" dirty="0" err="1"/>
              <a:t>prescribed</a:t>
            </a:r>
            <a:r>
              <a:rPr lang="fr-FR" sz="2000" dirty="0"/>
              <a:t> for major pains, and </a:t>
            </a:r>
            <a:r>
              <a:rPr lang="fr-FR" sz="2000" dirty="0" err="1"/>
              <a:t>insist</a:t>
            </a:r>
            <a:r>
              <a:rPr lang="fr-FR" sz="2000" dirty="0"/>
              <a:t> about the </a:t>
            </a:r>
            <a:r>
              <a:rPr lang="fr-FR" sz="2000" dirty="0" err="1"/>
              <a:t>low</a:t>
            </a:r>
            <a:r>
              <a:rPr lang="fr-FR" sz="2000" dirty="0"/>
              <a:t> rate of </a:t>
            </a:r>
            <a:r>
              <a:rPr lang="fr-FR" sz="2000" dirty="0" err="1"/>
              <a:t>side</a:t>
            </a:r>
            <a:r>
              <a:rPr lang="fr-FR" sz="2000" dirty="0"/>
              <a:t> </a:t>
            </a:r>
            <a:r>
              <a:rPr lang="fr-FR" sz="2000" dirty="0" err="1"/>
              <a:t>effects</a:t>
            </a:r>
            <a:endParaRPr lang="fr-FR" sz="2000" dirty="0"/>
          </a:p>
          <a:p>
            <a:pPr marL="457200" lvl="1" indent="0" algn="just">
              <a:buNone/>
            </a:pPr>
            <a:endParaRPr lang="fr-FR" sz="800" dirty="0"/>
          </a:p>
          <a:p>
            <a:pPr lvl="1" algn="just"/>
            <a:r>
              <a:rPr lang="fr-FR" sz="2000" dirty="0"/>
              <a:t>Successive prescription of five </a:t>
            </a:r>
            <a:r>
              <a:rPr lang="fr-FR" sz="2000" dirty="0" err="1"/>
              <a:t>different</a:t>
            </a:r>
            <a:r>
              <a:rPr lang="fr-FR" sz="2000" dirty="0"/>
              <a:t> </a:t>
            </a:r>
            <a:r>
              <a:rPr lang="fr-FR" sz="2000" dirty="0" err="1"/>
              <a:t>antiepileptic</a:t>
            </a:r>
            <a:r>
              <a:rPr lang="fr-FR" sz="2000" dirty="0"/>
              <a:t> </a:t>
            </a:r>
            <a:r>
              <a:rPr lang="fr-FR" sz="2000" dirty="0" err="1"/>
              <a:t>drugs</a:t>
            </a:r>
            <a:r>
              <a:rPr lang="fr-FR" sz="2000" dirty="0"/>
              <a:t> in a </a:t>
            </a:r>
            <a:r>
              <a:rPr lang="fr-FR" sz="2000" dirty="0" err="1"/>
              <a:t>specific</a:t>
            </a:r>
            <a:r>
              <a:rPr lang="fr-FR" sz="2000" dirty="0"/>
              <a:t> </a:t>
            </a:r>
            <a:r>
              <a:rPr lang="fr-FR" sz="2000" dirty="0" err="1"/>
              <a:t>order</a:t>
            </a:r>
            <a:r>
              <a:rPr lang="fr-FR" sz="2000" dirty="0"/>
              <a:t>, at </a:t>
            </a:r>
            <a:r>
              <a:rPr lang="fr-FR" sz="2000" dirty="0" err="1"/>
              <a:t>very</a:t>
            </a:r>
            <a:r>
              <a:rPr lang="fr-FR" sz="2000" dirty="0"/>
              <a:t> </a:t>
            </a:r>
            <a:r>
              <a:rPr lang="fr-FR" sz="2000" dirty="0" err="1"/>
              <a:t>low</a:t>
            </a:r>
            <a:r>
              <a:rPr lang="fr-FR" sz="2000" dirty="0"/>
              <a:t> dosage, and for a </a:t>
            </a:r>
            <a:r>
              <a:rPr lang="fr-FR" sz="2000" dirty="0" err="1"/>
              <a:t>limited</a:t>
            </a:r>
            <a:r>
              <a:rPr lang="fr-FR" sz="2000" dirty="0"/>
              <a:t> duration (4 to 6 </a:t>
            </a:r>
            <a:r>
              <a:rPr lang="fr-FR" sz="2000" dirty="0" err="1"/>
              <a:t>months</a:t>
            </a:r>
            <a:r>
              <a:rPr lang="fr-FR" sz="2000" dirty="0"/>
              <a:t>)</a:t>
            </a:r>
          </a:p>
          <a:p>
            <a:pPr marL="457200" lvl="1" indent="0" algn="just">
              <a:buNone/>
            </a:pPr>
            <a:endParaRPr lang="fr-FR" sz="800" dirty="0"/>
          </a:p>
          <a:p>
            <a:pPr lvl="1" algn="just"/>
            <a:r>
              <a:rPr lang="fr-FR" sz="2000" dirty="0"/>
              <a:t>The </a:t>
            </a:r>
            <a:r>
              <a:rPr lang="fr-FR" sz="2000" dirty="0" err="1"/>
              <a:t>failure</a:t>
            </a:r>
            <a:r>
              <a:rPr lang="fr-FR" sz="2000" dirty="0"/>
              <a:t> of one </a:t>
            </a:r>
            <a:r>
              <a:rPr lang="fr-FR" sz="2000" dirty="0" err="1"/>
              <a:t>molecule</a:t>
            </a:r>
            <a:r>
              <a:rPr lang="fr-FR" sz="2000" dirty="0"/>
              <a:t> </a:t>
            </a:r>
            <a:r>
              <a:rPr lang="fr-FR" sz="2000" dirty="0" err="1"/>
              <a:t>after</a:t>
            </a:r>
            <a:r>
              <a:rPr lang="fr-FR" sz="2000" dirty="0"/>
              <a:t> one </a:t>
            </a:r>
            <a:r>
              <a:rPr lang="fr-FR" sz="2000" dirty="0" err="1"/>
              <a:t>month</a:t>
            </a:r>
            <a:r>
              <a:rPr lang="fr-FR" sz="2000" dirty="0"/>
              <a:t> (</a:t>
            </a:r>
            <a:r>
              <a:rPr lang="fr-FR" sz="2000" dirty="0" err="1"/>
              <a:t>side</a:t>
            </a:r>
            <a:r>
              <a:rPr lang="fr-FR" sz="2000" dirty="0"/>
              <a:t> </a:t>
            </a:r>
            <a:r>
              <a:rPr lang="fr-FR" sz="2000" dirty="0" err="1"/>
              <a:t>effects</a:t>
            </a:r>
            <a:r>
              <a:rPr lang="fr-FR" sz="2000" dirty="0"/>
              <a:t> or </a:t>
            </a:r>
            <a:r>
              <a:rPr lang="fr-FR" sz="2000" dirty="0" err="1"/>
              <a:t>lack</a:t>
            </a:r>
            <a:r>
              <a:rPr lang="fr-FR" sz="2000" dirty="0"/>
              <a:t> of </a:t>
            </a:r>
            <a:r>
              <a:rPr lang="fr-FR" sz="2000" dirty="0" err="1"/>
              <a:t>efficiency</a:t>
            </a:r>
            <a:r>
              <a:rPr lang="fr-FR" sz="2000" dirty="0"/>
              <a:t>) </a:t>
            </a:r>
            <a:r>
              <a:rPr lang="fr-FR" sz="2000" dirty="0" err="1"/>
              <a:t>directly</a:t>
            </a:r>
            <a:r>
              <a:rPr lang="fr-FR" sz="2000" dirty="0"/>
              <a:t> leads to </a:t>
            </a:r>
            <a:r>
              <a:rPr lang="fr-FR" sz="2000" dirty="0" err="1"/>
              <a:t>its</a:t>
            </a:r>
            <a:r>
              <a:rPr lang="fr-FR" sz="2000" dirty="0"/>
              <a:t> interruption and prescription of the </a:t>
            </a:r>
            <a:r>
              <a:rPr lang="fr-FR" sz="2000" dirty="0" err="1"/>
              <a:t>next</a:t>
            </a:r>
            <a:r>
              <a:rPr lang="fr-FR" sz="2000" dirty="0"/>
              <a:t> </a:t>
            </a:r>
            <a:r>
              <a:rPr lang="fr-FR" sz="2000" dirty="0" err="1"/>
              <a:t>molecule</a:t>
            </a:r>
            <a:r>
              <a:rPr lang="fr-FR" sz="2000" dirty="0"/>
              <a:t> of the </a:t>
            </a:r>
            <a:r>
              <a:rPr lang="fr-FR" sz="2000" dirty="0" err="1"/>
              <a:t>list</a:t>
            </a:r>
            <a:r>
              <a:rPr lang="fr-FR" sz="2000" dirty="0"/>
              <a:t> and </a:t>
            </a:r>
            <a:r>
              <a:rPr lang="fr-FR" sz="2000" dirty="0" err="1"/>
              <a:t>so</a:t>
            </a:r>
            <a:r>
              <a:rPr lang="fr-FR" sz="2000" dirty="0"/>
              <a:t> on</a:t>
            </a:r>
          </a:p>
          <a:p>
            <a:pPr marL="457200" lvl="1" indent="0" algn="just">
              <a:buNone/>
            </a:pPr>
            <a:endParaRPr lang="fr-FR" sz="800" dirty="0"/>
          </a:p>
          <a:p>
            <a:pPr lvl="1" algn="just"/>
            <a:r>
              <a:rPr lang="fr-FR" sz="2000" dirty="0"/>
              <a:t>In case of </a:t>
            </a:r>
            <a:r>
              <a:rPr lang="fr-FR" sz="2000" dirty="0" err="1"/>
              <a:t>improvement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one </a:t>
            </a:r>
            <a:r>
              <a:rPr lang="fr-FR" sz="2000" dirty="0" err="1"/>
              <a:t>molecule</a:t>
            </a:r>
            <a:r>
              <a:rPr lang="fr-FR" sz="2000" dirty="0"/>
              <a:t>, prescription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extended</a:t>
            </a:r>
            <a:r>
              <a:rPr lang="fr-FR" sz="2000" dirty="0"/>
              <a:t> </a:t>
            </a:r>
            <a:r>
              <a:rPr lang="fr-FR" sz="2000" dirty="0" err="1"/>
              <a:t>after</a:t>
            </a:r>
            <a:r>
              <a:rPr lang="fr-FR" sz="2000" dirty="0"/>
              <a:t> a </a:t>
            </a:r>
            <a:r>
              <a:rPr lang="fr-FR" sz="2000" dirty="0" err="1"/>
              <a:t>complete</a:t>
            </a:r>
            <a:r>
              <a:rPr lang="fr-FR" sz="2000" dirty="0"/>
              <a:t> </a:t>
            </a:r>
            <a:r>
              <a:rPr lang="fr-FR" sz="2000" dirty="0" err="1"/>
              <a:t>blood</a:t>
            </a:r>
            <a:r>
              <a:rPr lang="fr-FR" sz="2000" dirty="0"/>
              <a:t> check-up</a:t>
            </a:r>
          </a:p>
          <a:p>
            <a:pPr marL="457200" lvl="1" indent="0" algn="just">
              <a:buNone/>
            </a:pPr>
            <a:endParaRPr lang="fr-FR" sz="800" dirty="0"/>
          </a:p>
          <a:p>
            <a:pPr lvl="1" algn="just"/>
            <a:r>
              <a:rPr lang="fr-FR" sz="2000" dirty="0"/>
              <a:t>Strict follow-up of the patient (</a:t>
            </a:r>
            <a:r>
              <a:rPr lang="fr-FR" sz="2000" dirty="0" err="1"/>
              <a:t>appointment</a:t>
            </a:r>
            <a:r>
              <a:rPr lang="fr-FR" sz="2000" dirty="0"/>
              <a:t>, phone call or e-mails) and </a:t>
            </a:r>
            <a:r>
              <a:rPr lang="fr-FR" sz="2000" dirty="0" err="1"/>
              <a:t>systematic</a:t>
            </a:r>
            <a:r>
              <a:rPr lang="fr-FR" sz="2000" dirty="0"/>
              <a:t> </a:t>
            </a:r>
            <a:r>
              <a:rPr lang="fr-FR" sz="2000" dirty="0" err="1"/>
              <a:t>evaluation</a:t>
            </a:r>
            <a:r>
              <a:rPr lang="fr-FR" sz="2000" dirty="0"/>
              <a:t> (VAS and THI scores) </a:t>
            </a:r>
            <a:r>
              <a:rPr lang="fr-FR" sz="2000" dirty="0" err="1"/>
              <a:t>every</a:t>
            </a:r>
            <a:r>
              <a:rPr lang="fr-FR" sz="2000" dirty="0"/>
              <a:t> four to six </a:t>
            </a:r>
            <a:r>
              <a:rPr lang="fr-FR" sz="2000" dirty="0" err="1"/>
              <a:t>weeks</a:t>
            </a:r>
            <a:endParaRPr lang="fr-FR" sz="2000" dirty="0"/>
          </a:p>
        </p:txBody>
      </p:sp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885AC16E-45D8-2779-7A54-5AE252537DC0}"/>
              </a:ext>
            </a:extLst>
          </p:cNvPr>
          <p:cNvSpPr txBox="1">
            <a:spLocks/>
          </p:cNvSpPr>
          <p:nvPr/>
        </p:nvSpPr>
        <p:spPr>
          <a:xfrm>
            <a:off x="8829160" y="6574160"/>
            <a:ext cx="3381927" cy="329105"/>
          </a:xfrm>
          <a:prstGeom prst="rect">
            <a:avLst/>
          </a:prstGeom>
        </p:spPr>
        <p:txBody>
          <a:bodyPr/>
          <a:lstStyle>
            <a:defPPr>
              <a:defRPr lang="en-A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IFOS 2023 - Wednesday January 18, 2023 - DUBAI</a:t>
            </a:r>
            <a:endParaRPr lang="en-AE" sz="1200" dirty="0"/>
          </a:p>
        </p:txBody>
      </p:sp>
    </p:spTree>
    <p:extLst>
      <p:ext uri="{BB962C8B-B14F-4D97-AF65-F5344CB8AC3E}">
        <p14:creationId xmlns:p14="http://schemas.microsoft.com/office/powerpoint/2010/main" val="1430611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1775</Words>
  <Application>Microsoft Office PowerPoint</Application>
  <PresentationFormat>Grand écran</PresentationFormat>
  <Paragraphs>312</Paragraphs>
  <Slides>20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Worksheet</vt:lpstr>
      <vt:lpstr>Présentation PowerPoint</vt:lpstr>
      <vt:lpstr>An Innovative, Multidisciplinary and Standardized  Treatment Protocol for Patients Suffering of Chronic Tinnitus:  Results for 3344 patients (2014 – 2022)</vt:lpstr>
      <vt:lpstr>Flow Chart</vt:lpstr>
      <vt:lpstr>Assessment of the results: 4 grades</vt:lpstr>
      <vt:lpstr>What else ?</vt:lpstr>
      <vt:lpstr>Step 1 / 4 of our protocol</vt:lpstr>
      <vt:lpstr>Présentation PowerPoint</vt:lpstr>
      <vt:lpstr>Step 1 / 4 of our protocol</vt:lpstr>
      <vt:lpstr>Step 2 / 4 of our Protocol</vt:lpstr>
      <vt:lpstr>Order of prescription of antiepileptics</vt:lpstr>
      <vt:lpstr>Step 3 / 4 of our Protocol</vt:lpstr>
      <vt:lpstr>High Definition Audiometry</vt:lpstr>
      <vt:lpstr>Correlation</vt:lpstr>
      <vt:lpstr>Results Prosthetik</vt:lpstr>
      <vt:lpstr>Prescription of hearing aids:</vt:lpstr>
      <vt:lpstr>Step 4 / 4 of our protocol</vt:lpstr>
      <vt:lpstr>Results for patients receiving the full protocol</vt:lpstr>
      <vt:lpstr>Results in accordance with each Protocol</vt:lpstr>
      <vt:lpstr>Conclusions and take home message</vt:lpstr>
      <vt:lpstr>The autors declare that they have no  competing interest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farhan ayaan</dc:creator>
  <cp:lastModifiedBy>TIMSIT;Alexandre</cp:lastModifiedBy>
  <cp:revision>38</cp:revision>
  <cp:lastPrinted>2023-01-10T06:54:30Z</cp:lastPrinted>
  <dcterms:created xsi:type="dcterms:W3CDTF">2022-01-20T14:21:39Z</dcterms:created>
  <dcterms:modified xsi:type="dcterms:W3CDTF">2023-01-10T07:01:31Z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cbf2ee6-7391-4c03-b07a-3137c8a2243c_Enabled">
    <vt:lpwstr>true</vt:lpwstr>
  </property>
  <property fmtid="{D5CDD505-2E9C-101B-9397-08002B2CF9AE}" pid="3" name="MSIP_Label_7cbf2ee6-7391-4c03-b07a-3137c8a2243c_SetDate">
    <vt:lpwstr>2022-12-21T14:08:34Z</vt:lpwstr>
  </property>
  <property fmtid="{D5CDD505-2E9C-101B-9397-08002B2CF9AE}" pid="4" name="MSIP_Label_7cbf2ee6-7391-4c03-b07a-3137c8a2243c_Method">
    <vt:lpwstr>Standard</vt:lpwstr>
  </property>
  <property fmtid="{D5CDD505-2E9C-101B-9397-08002B2CF9AE}" pid="5" name="MSIP_Label_7cbf2ee6-7391-4c03-b07a-3137c8a2243c_Name">
    <vt:lpwstr>Internal</vt:lpwstr>
  </property>
  <property fmtid="{D5CDD505-2E9C-101B-9397-08002B2CF9AE}" pid="6" name="MSIP_Label_7cbf2ee6-7391-4c03-b07a-3137c8a2243c_SiteId">
    <vt:lpwstr>ac144e41-8001-48f0-9e1c-170716ed06b6</vt:lpwstr>
  </property>
  <property fmtid="{D5CDD505-2E9C-101B-9397-08002B2CF9AE}" pid="7" name="MSIP_Label_7cbf2ee6-7391-4c03-b07a-3137c8a2243c_ActionId">
    <vt:lpwstr>7594c877-e6fa-4ba0-84fe-2acf72e690b2</vt:lpwstr>
  </property>
  <property fmtid="{D5CDD505-2E9C-101B-9397-08002B2CF9AE}" pid="8" name="MSIP_Label_7cbf2ee6-7391-4c03-b07a-3137c8a2243c_ContentBits">
    <vt:lpwstr>1</vt:lpwstr>
  </property>
</Properties>
</file>